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1"/>
  </p:notesMasterIdLst>
  <p:sldIdLst>
    <p:sldId id="256" r:id="rId2"/>
    <p:sldId id="258" r:id="rId3"/>
    <p:sldId id="257" r:id="rId4"/>
    <p:sldId id="259" r:id="rId5"/>
    <p:sldId id="312" r:id="rId6"/>
    <p:sldId id="317" r:id="rId7"/>
    <p:sldId id="365" r:id="rId8"/>
    <p:sldId id="314" r:id="rId9"/>
    <p:sldId id="316" r:id="rId10"/>
    <p:sldId id="315" r:id="rId11"/>
    <p:sldId id="313" r:id="rId12"/>
    <p:sldId id="363" r:id="rId13"/>
    <p:sldId id="362" r:id="rId14"/>
    <p:sldId id="364" r:id="rId15"/>
    <p:sldId id="262" r:id="rId16"/>
    <p:sldId id="260" r:id="rId17"/>
    <p:sldId id="261" r:id="rId18"/>
    <p:sldId id="263" r:id="rId19"/>
    <p:sldId id="295" r:id="rId20"/>
    <p:sldId id="264" r:id="rId21"/>
    <p:sldId id="265" r:id="rId22"/>
    <p:sldId id="266" r:id="rId23"/>
    <p:sldId id="268" r:id="rId24"/>
    <p:sldId id="269" r:id="rId25"/>
    <p:sldId id="267" r:id="rId26"/>
    <p:sldId id="270" r:id="rId27"/>
    <p:sldId id="356" r:id="rId28"/>
    <p:sldId id="272" r:id="rId29"/>
    <p:sldId id="273" r:id="rId30"/>
    <p:sldId id="275" r:id="rId31"/>
    <p:sldId id="274" r:id="rId32"/>
    <p:sldId id="277" r:id="rId33"/>
    <p:sldId id="278" r:id="rId34"/>
    <p:sldId id="279" r:id="rId35"/>
    <p:sldId id="280" r:id="rId36"/>
    <p:sldId id="291" r:id="rId37"/>
    <p:sldId id="281" r:id="rId38"/>
    <p:sldId id="282" r:id="rId39"/>
    <p:sldId id="283" r:id="rId40"/>
    <p:sldId id="284" r:id="rId41"/>
    <p:sldId id="286" r:id="rId42"/>
    <p:sldId id="359" r:id="rId43"/>
    <p:sldId id="360" r:id="rId44"/>
    <p:sldId id="361" r:id="rId45"/>
    <p:sldId id="285" r:id="rId46"/>
    <p:sldId id="287" r:id="rId47"/>
    <p:sldId id="288" r:id="rId48"/>
    <p:sldId id="289" r:id="rId49"/>
    <p:sldId id="290" r:id="rId50"/>
    <p:sldId id="292" r:id="rId51"/>
    <p:sldId id="293" r:id="rId52"/>
    <p:sldId id="294" r:id="rId53"/>
    <p:sldId id="296" r:id="rId54"/>
    <p:sldId id="367" r:id="rId55"/>
    <p:sldId id="366" r:id="rId56"/>
    <p:sldId id="297" r:id="rId57"/>
    <p:sldId id="298" r:id="rId58"/>
    <p:sldId id="300" r:id="rId59"/>
    <p:sldId id="302" r:id="rId60"/>
    <p:sldId id="304" r:id="rId61"/>
    <p:sldId id="357" r:id="rId62"/>
    <p:sldId id="358" r:id="rId63"/>
    <p:sldId id="305" r:id="rId64"/>
    <p:sldId id="306" r:id="rId65"/>
    <p:sldId id="307" r:id="rId66"/>
    <p:sldId id="308" r:id="rId67"/>
    <p:sldId id="309" r:id="rId68"/>
    <p:sldId id="310" r:id="rId69"/>
    <p:sldId id="311"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CDDEA"/>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2993" autoAdjust="0"/>
  </p:normalViewPr>
  <p:slideViewPr>
    <p:cSldViewPr snapToGrid="0">
      <p:cViewPr varScale="1">
        <p:scale>
          <a:sx n="66" d="100"/>
          <a:sy n="66" d="100"/>
        </p:scale>
        <p:origin x="658"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29AA2-9184-4FD8-85F6-F3AB8DE8AA23}" type="datetimeFigureOut">
              <a:rPr lang="zh-CN" altLang="en-US" smtClean="0"/>
              <a:t>2022/10/17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BBFFC-21AA-48E1-BBEA-3CD4665B2D1F}" type="slidenum">
              <a:rPr lang="zh-CN" altLang="en-US" smtClean="0"/>
              <a:t>‹#›</a:t>
            </a:fld>
            <a:endParaRPr lang="zh-CN" altLang="en-US"/>
          </a:p>
        </p:txBody>
      </p:sp>
    </p:spTree>
    <p:extLst>
      <p:ext uri="{BB962C8B-B14F-4D97-AF65-F5344CB8AC3E}">
        <p14:creationId xmlns:p14="http://schemas.microsoft.com/office/powerpoint/2010/main" val="94170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baidu.com/item/%E5%A3%B0%E9%80%9F?fromModule=lemma_inlink" TargetMode="External"/><Relationship Id="rId3" Type="http://schemas.openxmlformats.org/officeDocument/2006/relationships/hyperlink" Target="https://baike.baidu.com/item/%E5%A4%A7%E6%B0%94%E5%8E%8B%E5%BC%BA/1534868?fromModule=lemma_inlink" TargetMode="External"/><Relationship Id="rId7" Type="http://schemas.openxmlformats.org/officeDocument/2006/relationships/hyperlink" Target="https://baike.baidu.com/item/%E5%A3%B0%E5%BC%BA?fromModule=lemma_inlink"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baike.baidu.com/item/pa?fromModule=lemma_inlink" TargetMode="External"/><Relationship Id="rId5" Type="http://schemas.openxmlformats.org/officeDocument/2006/relationships/hyperlink" Target="https://baike.baidu.com/item/%E5%B8%95%E6%96%AF%E5%8D%A1?fromModule=lemma_inlink" TargetMode="External"/><Relationship Id="rId4" Type="http://schemas.openxmlformats.org/officeDocument/2006/relationships/hyperlink" Target="https://baike.baidu.com/item/%E5%A3%B0%E9%9F%B3?fromModule=lemma_in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Hertz" TargetMode="External"/><Relationship Id="rId3" Type="http://schemas.openxmlformats.org/officeDocument/2006/relationships/hyperlink" Target="https://en.wikipedia.org/wiki/Stanley_Smith_Stevens" TargetMode="External"/><Relationship Id="rId7" Type="http://schemas.openxmlformats.org/officeDocument/2006/relationships/hyperlink" Target="https://en.wikipedia.org/wiki/Frequency"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Pitch_(music)" TargetMode="External"/><Relationship Id="rId11" Type="http://schemas.openxmlformats.org/officeDocument/2006/relationships/hyperlink" Target="https://en.wikipedia.org/wiki/Octave" TargetMode="External"/><Relationship Id="rId5" Type="http://schemas.openxmlformats.org/officeDocument/2006/relationships/hyperlink" Target="https://en.wikipedia.org/wiki/Scale_(music)" TargetMode="External"/><Relationship Id="rId10" Type="http://schemas.openxmlformats.org/officeDocument/2006/relationships/hyperlink" Target="https://en.wikipedia.org/wiki/Interval_(music)" TargetMode="External"/><Relationship Id="rId4" Type="http://schemas.openxmlformats.org/officeDocument/2006/relationships/hyperlink" Target="https://en.wikipedia.org/wiki/Mel_scale#cite_note-stevens1937-1" TargetMode="External"/><Relationship Id="rId9" Type="http://schemas.openxmlformats.org/officeDocument/2006/relationships/hyperlink" Target="https://en.wikipedia.org/wiki/Decibe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Binary_numeral_syste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Audio_bit_depth"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声压就是大气压受到声波扰动后产生的变化，即为</a:t>
            </a:r>
            <a:r>
              <a:rPr lang="zh-CN" altLang="en-US" sz="1200" b="0" i="0" u="none" strike="noStrike" kern="1200" dirty="0">
                <a:solidFill>
                  <a:schemeClr val="tx1"/>
                </a:solidFill>
                <a:effectLst/>
                <a:latin typeface="+mn-lt"/>
                <a:ea typeface="+mn-ea"/>
                <a:cs typeface="+mn-cs"/>
                <a:hlinkClick r:id="rId3"/>
              </a:rPr>
              <a:t>大气压强</a:t>
            </a:r>
            <a:r>
              <a:rPr lang="zh-CN" altLang="en-US" sz="1200" b="0" i="0" kern="1200" dirty="0">
                <a:solidFill>
                  <a:schemeClr val="tx1"/>
                </a:solidFill>
                <a:effectLst/>
                <a:latin typeface="+mn-lt"/>
                <a:ea typeface="+mn-ea"/>
                <a:cs typeface="+mn-cs"/>
              </a:rPr>
              <a:t>的余压，它相当于在大气压强上的叠加一个声波扰动引起的压强变化</a:t>
            </a:r>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4"/>
              </a:rPr>
              <a:t>声音</a:t>
            </a:r>
            <a:r>
              <a:rPr lang="zh-CN" altLang="en-US" sz="1200" b="0" i="0" kern="1200" dirty="0">
                <a:solidFill>
                  <a:schemeClr val="tx1"/>
                </a:solidFill>
                <a:effectLst/>
                <a:latin typeface="+mn-lt"/>
                <a:ea typeface="+mn-ea"/>
                <a:cs typeface="+mn-cs"/>
              </a:rPr>
              <a:t>发出导致话筒内部线圈切割磁场产生电流，从而发电</a:t>
            </a:r>
          </a:p>
          <a:p>
            <a:r>
              <a:rPr lang="zh-CN" altLang="en-US" sz="1200" b="0" i="0" kern="1200" dirty="0">
                <a:solidFill>
                  <a:schemeClr val="tx1"/>
                </a:solidFill>
                <a:effectLst/>
                <a:latin typeface="+mn-lt"/>
                <a:ea typeface="+mn-ea"/>
                <a:cs typeface="+mn-cs"/>
              </a:rPr>
              <a:t>声压的单位是</a:t>
            </a:r>
            <a:r>
              <a:rPr lang="zh-CN" altLang="en-US" sz="1200" b="0" i="0" u="none" strike="noStrike" kern="1200" dirty="0">
                <a:solidFill>
                  <a:schemeClr val="tx1"/>
                </a:solidFill>
                <a:effectLst/>
                <a:latin typeface="+mn-lt"/>
                <a:ea typeface="+mn-ea"/>
                <a:cs typeface="+mn-cs"/>
                <a:hlinkClick r:id="rId5"/>
              </a:rPr>
              <a:t>帕斯卡</a:t>
            </a:r>
            <a:r>
              <a:rPr lang="zh-CN" altLang="en-US" sz="1200" b="0" i="0"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hlinkClick r:id="rId6"/>
              </a:rPr>
              <a:t>pa</a:t>
            </a:r>
            <a:r>
              <a:rPr lang="zh-CN" altLang="en-US" sz="1200" b="0" i="0" kern="1200" dirty="0">
                <a:solidFill>
                  <a:schemeClr val="tx1"/>
                </a:solidFill>
                <a:effectLst/>
                <a:latin typeface="+mn-lt"/>
                <a:ea typeface="+mn-ea"/>
                <a:cs typeface="+mn-cs"/>
              </a:rPr>
              <a:t>），其计算公式为：</a:t>
            </a:r>
          </a:p>
          <a:p>
            <a:r>
              <a:rPr lang="zh-CN" altLang="en-US" sz="1200" b="0" i="0" kern="1200" dirty="0">
                <a:solidFill>
                  <a:schemeClr val="tx1"/>
                </a:solidFill>
                <a:effectLst/>
                <a:latin typeface="+mn-lt"/>
                <a:ea typeface="+mn-ea"/>
                <a:cs typeface="+mn-cs"/>
              </a:rPr>
              <a:t>声压（</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）的平方</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声强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介质密度（</a:t>
            </a:r>
            <a:r>
              <a:rPr lang="en-US" altLang="zh-CN" sz="1200" b="0" i="0" kern="1200" dirty="0">
                <a:solidFill>
                  <a:schemeClr val="tx1"/>
                </a:solidFill>
                <a:effectLst/>
                <a:latin typeface="+mn-lt"/>
                <a:ea typeface="+mn-ea"/>
                <a:cs typeface="+mn-cs"/>
              </a:rPr>
              <a:t>ρ</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声速</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其中，</a:t>
            </a:r>
            <a:r>
              <a:rPr lang="zh-CN" altLang="en-US" sz="1200" b="0" i="0" u="none" strike="noStrike" kern="1200" dirty="0">
                <a:solidFill>
                  <a:schemeClr val="tx1"/>
                </a:solidFill>
                <a:effectLst/>
                <a:latin typeface="+mn-lt"/>
                <a:ea typeface="+mn-ea"/>
                <a:cs typeface="+mn-cs"/>
                <a:hlinkClick r:id="rId7"/>
              </a:rPr>
              <a:t>声强</a:t>
            </a:r>
            <a:r>
              <a:rPr lang="zh-CN" altLang="en-US" sz="1200" b="0" i="0" kern="1200" dirty="0">
                <a:solidFill>
                  <a:schemeClr val="tx1"/>
                </a:solidFill>
                <a:effectLst/>
                <a:latin typeface="+mn-lt"/>
                <a:ea typeface="+mn-ea"/>
                <a:cs typeface="+mn-cs"/>
              </a:rPr>
              <a:t>单位是：</a:t>
            </a:r>
            <a:r>
              <a:rPr lang="en-US" altLang="zh-CN" sz="1200" b="0" i="0" kern="1200" dirty="0">
                <a:solidFill>
                  <a:schemeClr val="tx1"/>
                </a:solidFill>
                <a:effectLst/>
                <a:latin typeface="+mn-lt"/>
                <a:ea typeface="+mn-ea"/>
                <a:cs typeface="+mn-cs"/>
              </a:rPr>
              <a:t>W/m2 </a:t>
            </a:r>
            <a:r>
              <a:rPr lang="zh-CN" altLang="en-US" sz="1200" b="0" i="0" kern="1200" dirty="0">
                <a:solidFill>
                  <a:schemeClr val="tx1"/>
                </a:solidFill>
                <a:effectLst/>
                <a:latin typeface="+mn-lt"/>
                <a:ea typeface="+mn-ea"/>
                <a:cs typeface="+mn-cs"/>
              </a:rPr>
              <a:t>密度单位：</a:t>
            </a:r>
            <a:r>
              <a:rPr lang="en-US" altLang="zh-CN" sz="1200" b="0" i="0" kern="1200" dirty="0">
                <a:solidFill>
                  <a:schemeClr val="tx1"/>
                </a:solidFill>
                <a:effectLst/>
                <a:latin typeface="+mn-lt"/>
                <a:ea typeface="+mn-ea"/>
                <a:cs typeface="+mn-cs"/>
              </a:rPr>
              <a:t>kg/m3 </a:t>
            </a:r>
            <a:r>
              <a:rPr lang="zh-CN" altLang="en-US" sz="1200" b="0" i="0" u="none" strike="noStrike" kern="1200" dirty="0">
                <a:solidFill>
                  <a:schemeClr val="tx1"/>
                </a:solidFill>
                <a:effectLst/>
                <a:latin typeface="+mn-lt"/>
                <a:ea typeface="+mn-ea"/>
                <a:cs typeface="+mn-cs"/>
                <a:hlinkClick r:id="rId8"/>
              </a:rPr>
              <a:t>声速</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m/s</a:t>
            </a:r>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a:t>
            </a:fld>
            <a:endParaRPr lang="zh-CN" altLang="en-US"/>
          </a:p>
        </p:txBody>
      </p:sp>
    </p:spTree>
    <p:extLst>
      <p:ext uri="{BB962C8B-B14F-4D97-AF65-F5344CB8AC3E}">
        <p14:creationId xmlns:p14="http://schemas.microsoft.com/office/powerpoint/2010/main" val="412100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https://haythamfayek.com/2016/04/21/speech-processing-for-machine-learning.html</a:t>
            </a:r>
          </a:p>
          <a:p>
            <a:r>
              <a:rPr lang="en-US" altLang="zh-CN" dirty="0"/>
              <a:t>https://wiki.aalto.fi/display/ITSP/Cepstrum+and+MFCC</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17</a:t>
            </a:fld>
            <a:endParaRPr lang="zh-CN" altLang="en-US"/>
          </a:p>
        </p:txBody>
      </p:sp>
    </p:spTree>
    <p:extLst>
      <p:ext uri="{BB962C8B-B14F-4D97-AF65-F5344CB8AC3E}">
        <p14:creationId xmlns:p14="http://schemas.microsoft.com/office/powerpoint/2010/main" val="9739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语音信号的预加重，目的是为了对语音的高频部分进行加重，去除口唇辐射的影响，增加语音的高频分辨率。对于语音信号，我们需要进行这步是因为高频信号的信息量更大。一般来说元音的频率更低，辅音的频率更高。假如给你一个单词 </a:t>
            </a:r>
            <a:r>
              <a:rPr lang="en-US" altLang="zh-CN" sz="1200" b="0" i="0" kern="1200" dirty="0">
                <a:solidFill>
                  <a:schemeClr val="tx1"/>
                </a:solidFill>
                <a:effectLst/>
                <a:latin typeface="+mn-lt"/>
                <a:ea typeface="+mn-ea"/>
                <a:cs typeface="+mn-cs"/>
              </a:rPr>
              <a:t>Microsoft</a:t>
            </a:r>
            <a:r>
              <a:rPr lang="zh-CN" altLang="en-US" sz="1200" b="0" i="0" kern="1200" dirty="0">
                <a:solidFill>
                  <a:schemeClr val="tx1"/>
                </a:solidFill>
                <a:effectLst/>
                <a:latin typeface="+mn-lt"/>
                <a:ea typeface="+mn-ea"/>
                <a:cs typeface="+mn-cs"/>
              </a:rPr>
              <a:t>，如果只保留辅音部分 </a:t>
            </a:r>
            <a:r>
              <a:rPr lang="en-US" altLang="zh-CN" sz="1200" b="0" i="0" kern="1200" dirty="0" err="1">
                <a:solidFill>
                  <a:schemeClr val="tx1"/>
                </a:solidFill>
                <a:effectLst/>
                <a:latin typeface="+mn-lt"/>
                <a:ea typeface="+mn-ea"/>
                <a:cs typeface="+mn-cs"/>
              </a:rPr>
              <a:t>Mcsft</a:t>
            </a:r>
            <a:r>
              <a:rPr lang="zh-CN" altLang="en-US" sz="1200" b="0" i="0" kern="1200" dirty="0">
                <a:solidFill>
                  <a:schemeClr val="tx1"/>
                </a:solidFill>
                <a:effectLst/>
                <a:latin typeface="+mn-lt"/>
                <a:ea typeface="+mn-ea"/>
                <a:cs typeface="+mn-cs"/>
              </a:rPr>
              <a:t>，还是可以明白它表达了什么，这就是为什么说辅音的信息量更大。</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18</a:t>
            </a:fld>
            <a:endParaRPr lang="zh-CN" altLang="en-US"/>
          </a:p>
        </p:txBody>
      </p:sp>
    </p:spTree>
    <p:extLst>
      <p:ext uri="{BB962C8B-B14F-4D97-AF65-F5344CB8AC3E}">
        <p14:creationId xmlns:p14="http://schemas.microsoft.com/office/powerpoint/2010/main" val="2090637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语言发音模型的理论基础是言语产生的声学理论。根据 </a:t>
            </a:r>
            <a:r>
              <a:rPr lang="en-US" altLang="zh-CN" dirty="0"/>
              <a:t>Stevens </a:t>
            </a:r>
            <a:r>
              <a:rPr lang="zh-CN" altLang="en-US" dirty="0"/>
              <a:t>的观点，声门把气流通道分成了上下两部分，对于大多数语音的产生过程而言，声门以下的系统提供了气流能量，喉部和声门以上的结构对气流进行调制，产生可以听到的声音。经过对语音进行深入研究，学者们普遍认为：（</a:t>
            </a:r>
            <a:r>
              <a:rPr lang="en-US" altLang="zh-CN" dirty="0"/>
              <a:t>1</a:t>
            </a:r>
            <a:r>
              <a:rPr lang="zh-CN" altLang="en-US" dirty="0"/>
              <a:t>）由声带震动产生周期信号，通过声道共鸣，形成浊音；（</a:t>
            </a:r>
            <a:r>
              <a:rPr lang="en-US" altLang="zh-CN" dirty="0"/>
              <a:t>2</a:t>
            </a:r>
            <a:r>
              <a:rPr lang="zh-CN" altLang="en-US" dirty="0"/>
              <a:t>）由气流爆破或者摩擦产生非周期噪声，形成清音；（</a:t>
            </a:r>
            <a:r>
              <a:rPr lang="en-US" altLang="zh-CN" dirty="0"/>
              <a:t>3</a:t>
            </a:r>
            <a:r>
              <a:rPr lang="zh-CN" altLang="en-US"/>
              <a:t>）清音和浊音经过唇、鼻辐射，在空间进行传播，形成语音。根据这种理论，只要掌握了声源、共鸣、辐射的声学规律，就可以模拟语音的产生过程。</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19</a:t>
            </a:fld>
            <a:endParaRPr lang="zh-CN" altLang="en-US"/>
          </a:p>
        </p:txBody>
      </p:sp>
    </p:spTree>
    <p:extLst>
      <p:ext uri="{BB962C8B-B14F-4D97-AF65-F5344CB8AC3E}">
        <p14:creationId xmlns:p14="http://schemas.microsoft.com/office/powerpoint/2010/main" val="3852079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你好</a:t>
            </a:r>
            <a:r>
              <a:rPr lang="en-US" altLang="zh-CN" dirty="0"/>
              <a:t>.wav</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20</a:t>
            </a:fld>
            <a:endParaRPr lang="zh-CN" altLang="en-US"/>
          </a:p>
        </p:txBody>
      </p:sp>
    </p:spTree>
    <p:extLst>
      <p:ext uri="{BB962C8B-B14F-4D97-AF65-F5344CB8AC3E}">
        <p14:creationId xmlns:p14="http://schemas.microsoft.com/office/powerpoint/2010/main" val="1540043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宽带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3ms(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300Hz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1" i="0" kern="1200" dirty="0">
                <a:solidFill>
                  <a:schemeClr val="tx1"/>
                </a:solidFill>
                <a:effectLst/>
                <a:latin typeface="+mn-lt"/>
                <a:ea typeface="+mn-ea"/>
                <a:cs typeface="+mn-cs"/>
              </a:rPr>
              <a:t>窄带</a:t>
            </a:r>
            <a:r>
              <a:rPr lang="en-US" altLang="zh-CN" sz="1200" b="1" i="0" kern="1200" dirty="0">
                <a:solidFill>
                  <a:schemeClr val="tx1"/>
                </a:solidFill>
                <a:effectLst/>
                <a:latin typeface="+mn-lt"/>
                <a:ea typeface="+mn-ea"/>
                <a:cs typeface="+mn-cs"/>
              </a:rPr>
              <a:t>spectrogram: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20ms(</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45Hz</a:t>
            </a:r>
            <a:r>
              <a:rPr lang="zh-CN" altLang="en-US" sz="1200" b="0" i="0" kern="1200" dirty="0">
                <a:solidFill>
                  <a:schemeClr val="tx1"/>
                </a:solidFill>
                <a:effectLst/>
                <a:latin typeface="+mn-lt"/>
                <a:ea typeface="+mn-ea"/>
                <a:cs typeface="+mn-cs"/>
              </a:rPr>
              <a:t>左右的带宽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左右进行分帧之后制成的</a:t>
            </a:r>
            <a:r>
              <a:rPr lang="en-US" altLang="zh-CN" sz="1200" b="0" i="0" kern="1200" dirty="0">
                <a:solidFill>
                  <a:schemeClr val="tx1"/>
                </a:solidFill>
                <a:effectLst/>
                <a:latin typeface="+mn-lt"/>
                <a:ea typeface="+mn-ea"/>
                <a:cs typeface="+mn-cs"/>
              </a:rPr>
              <a:t>spectrogram</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τ=3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293Hz,</a:t>
            </a:r>
          </a:p>
          <a:p>
            <a:r>
              <a:rPr lang="zh-CN" altLang="en-US" sz="1200" b="0" i="0" kern="1200" dirty="0">
                <a:solidFill>
                  <a:schemeClr val="tx1"/>
                </a:solidFill>
                <a:effectLst/>
                <a:latin typeface="+mn-lt"/>
                <a:ea typeface="+mn-ea"/>
                <a:cs typeface="+mn-cs"/>
              </a:rPr>
              <a:t>对于</a:t>
            </a:r>
            <a:r>
              <a:rPr lang="en-US" altLang="zh-CN" sz="1200" b="0" i="0" kern="1200" dirty="0">
                <a:solidFill>
                  <a:schemeClr val="tx1"/>
                </a:solidFill>
                <a:effectLst/>
                <a:latin typeface="+mn-lt"/>
                <a:ea typeface="+mn-ea"/>
                <a:cs typeface="+mn-cs"/>
              </a:rPr>
              <a:t>τ=20 </a:t>
            </a:r>
            <a:r>
              <a:rPr lang="en-US" altLang="zh-CN" sz="1200" b="0" i="0" kern="1200" dirty="0" err="1">
                <a:solidFill>
                  <a:schemeClr val="tx1"/>
                </a:solidFill>
                <a:effectLst/>
                <a:latin typeface="+mn-lt"/>
                <a:ea typeface="+mn-ea"/>
                <a:cs typeface="+mn-cs"/>
              </a:rPr>
              <a:t>ms</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，对应带宽为</a:t>
            </a:r>
            <a:r>
              <a:rPr lang="en-US" altLang="zh-CN" sz="1200" b="0" i="0" kern="1200" dirty="0">
                <a:solidFill>
                  <a:schemeClr val="tx1"/>
                </a:solidFill>
                <a:effectLst/>
                <a:latin typeface="+mn-lt"/>
                <a:ea typeface="+mn-ea"/>
                <a:cs typeface="+mn-cs"/>
              </a:rPr>
              <a:t>44Hz. </a:t>
            </a:r>
          </a:p>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25</a:t>
            </a:fld>
            <a:endParaRPr lang="zh-CN" altLang="en-US"/>
          </a:p>
        </p:txBody>
      </p:sp>
    </p:spTree>
    <p:extLst>
      <p:ext uri="{BB962C8B-B14F-4D97-AF65-F5344CB8AC3E}">
        <p14:creationId xmlns:p14="http://schemas.microsoft.com/office/powerpoint/2010/main" val="247287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26</a:t>
            </a:fld>
            <a:endParaRPr lang="zh-CN" altLang="en-US"/>
          </a:p>
        </p:txBody>
      </p:sp>
    </p:spTree>
    <p:extLst>
      <p:ext uri="{BB962C8B-B14F-4D97-AF65-F5344CB8AC3E}">
        <p14:creationId xmlns:p14="http://schemas.microsoft.com/office/powerpoint/2010/main" val="1957103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Window size</a:t>
            </a:r>
            <a:r>
              <a:rPr lang="en-US" altLang="zh-CN" baseline="0" dirty="0"/>
              <a:t> = 1102 </a:t>
            </a:r>
            <a:r>
              <a:rPr lang="en-US" altLang="zh-CN" baseline="0" dirty="0" err="1"/>
              <a:t>fft</a:t>
            </a:r>
            <a:r>
              <a:rPr lang="en-US" altLang="zh-CN" baseline="0" dirty="0"/>
              <a:t> length=</a:t>
            </a:r>
            <a:r>
              <a:rPr lang="en-US" altLang="zh-CN" sz="1200" b="0" i="0" u="none" strike="noStrike" kern="1200" baseline="0" dirty="0">
                <a:solidFill>
                  <a:schemeClr val="tx1"/>
                </a:solidFill>
                <a:latin typeface="+mn-lt"/>
                <a:ea typeface="+mn-ea"/>
                <a:cs typeface="+mn-cs"/>
              </a:rPr>
              <a:t>16384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你好</a:t>
            </a:r>
            <a:r>
              <a:rPr lang="en-US" altLang="zh-CN" sz="1200" b="0" i="0" u="none" strike="noStrike" kern="1200" baseline="0" dirty="0">
                <a:solidFill>
                  <a:schemeClr val="tx1"/>
                </a:solidFill>
                <a:latin typeface="+mn-lt"/>
                <a:ea typeface="+mn-ea"/>
                <a:cs typeface="+mn-cs"/>
              </a:rPr>
              <a:t>”5000-6102</a:t>
            </a:r>
            <a:r>
              <a:rPr lang="zh-CN" altLang="en-US" sz="1200" b="0" i="0" u="none" strike="noStrike" kern="1200" baseline="0" dirty="0">
                <a:solidFill>
                  <a:schemeClr val="tx1"/>
                </a:solidFill>
                <a:latin typeface="+mn-lt"/>
                <a:ea typeface="+mn-ea"/>
                <a:cs typeface="+mn-cs"/>
              </a:rPr>
              <a:t>采样点</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443BBFFC-21AA-48E1-BBEA-3CD4665B2D1F}" type="slidenum">
              <a:rPr lang="zh-CN" altLang="en-US" smtClean="0"/>
              <a:t>28</a:t>
            </a:fld>
            <a:endParaRPr lang="zh-CN" altLang="en-US"/>
          </a:p>
        </p:txBody>
      </p:sp>
    </p:spTree>
    <p:extLst>
      <p:ext uri="{BB962C8B-B14F-4D97-AF65-F5344CB8AC3E}">
        <p14:creationId xmlns:p14="http://schemas.microsoft.com/office/powerpoint/2010/main" val="1801385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Sample points=132; </a:t>
            </a:r>
            <a:r>
              <a:rPr lang="en-US" altLang="zh-CN" dirty="0" err="1"/>
              <a:t>noverlap</a:t>
            </a:r>
            <a:r>
              <a:rPr lang="en-US" altLang="zh-CN" dirty="0"/>
              <a:t>=66,nfft=256</a:t>
            </a:r>
          </a:p>
          <a:p>
            <a:r>
              <a:rPr lang="en-US" altLang="zh-CN" dirty="0"/>
              <a:t>2. Sample points=882; </a:t>
            </a:r>
            <a:r>
              <a:rPr lang="en-US" altLang="zh-CN" dirty="0" err="1"/>
              <a:t>noverlap</a:t>
            </a:r>
            <a:r>
              <a:rPr lang="en-US" altLang="zh-CN" dirty="0"/>
              <a:t>=441,nfft=1024</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31</a:t>
            </a:fld>
            <a:endParaRPr lang="zh-CN" altLang="en-US"/>
          </a:p>
        </p:txBody>
      </p:sp>
    </p:spTree>
    <p:extLst>
      <p:ext uri="{BB962C8B-B14F-4D97-AF65-F5344CB8AC3E}">
        <p14:creationId xmlns:p14="http://schemas.microsoft.com/office/powerpoint/2010/main" val="3523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1" i="0" kern="1200" dirty="0" err="1">
                <a:solidFill>
                  <a:schemeClr val="tx1"/>
                </a:solidFill>
                <a:effectLst/>
                <a:latin typeface="+mn-lt"/>
                <a:ea typeface="+mn-ea"/>
                <a:cs typeface="+mn-cs"/>
              </a:rPr>
              <a:t>mel</a:t>
            </a:r>
            <a:r>
              <a:rPr lang="en-US" altLang="zh-CN" sz="1200" b="1" i="0" kern="1200" dirty="0">
                <a:solidFill>
                  <a:schemeClr val="tx1"/>
                </a:solidFill>
                <a:effectLst/>
                <a:latin typeface="+mn-lt"/>
                <a:ea typeface="+mn-ea"/>
                <a:cs typeface="+mn-cs"/>
              </a:rPr>
              <a:t> scale</a:t>
            </a:r>
            <a:r>
              <a:rPr lang="en-US" altLang="zh-CN" sz="1200" b="0" i="0" kern="1200" dirty="0">
                <a:solidFill>
                  <a:schemeClr val="tx1"/>
                </a:solidFill>
                <a:effectLst/>
                <a:latin typeface="+mn-lt"/>
                <a:ea typeface="+mn-ea"/>
                <a:cs typeface="+mn-cs"/>
              </a:rPr>
              <a:t>, named by </a:t>
            </a:r>
            <a:r>
              <a:rPr lang="en-US" altLang="zh-CN" sz="1200" b="0" i="0" u="none" strike="noStrike" kern="1200" dirty="0">
                <a:solidFill>
                  <a:schemeClr val="tx1"/>
                </a:solidFill>
                <a:effectLst/>
                <a:latin typeface="+mn-lt"/>
                <a:ea typeface="+mn-ea"/>
                <a:cs typeface="+mn-cs"/>
                <a:hlinkClick r:id="rId3" tooltip="Stanley Smith Stevens"/>
              </a:rPr>
              <a:t>Stevens</a:t>
            </a:r>
            <a:r>
              <a:rPr lang="en-US" altLang="zh-CN" sz="1200" b="0" i="0" kern="1200" dirty="0">
                <a:solidFill>
                  <a:schemeClr val="tx1"/>
                </a:solidFill>
                <a:effectLst/>
                <a:latin typeface="+mn-lt"/>
                <a:ea typeface="+mn-ea"/>
                <a:cs typeface="+mn-cs"/>
              </a:rPr>
              <a:t>, Volkmann, and Newman in 1937,</a:t>
            </a:r>
            <a:r>
              <a:rPr lang="en-US" altLang="zh-CN" sz="1200" b="0" i="0" u="none" strike="noStrike" kern="1200" baseline="30000" dirty="0">
                <a:solidFill>
                  <a:schemeClr val="tx1"/>
                </a:solidFill>
                <a:effectLst/>
                <a:latin typeface="+mn-lt"/>
                <a:ea typeface="+mn-ea"/>
                <a:cs typeface="+mn-cs"/>
                <a:hlinkClick r:id="rId4"/>
              </a:rPr>
              <a:t>[1]</a:t>
            </a:r>
            <a:r>
              <a:rPr lang="en-US" altLang="zh-CN" sz="1200" b="0" i="0" kern="1200" dirty="0">
                <a:solidFill>
                  <a:schemeClr val="tx1"/>
                </a:solidFill>
                <a:effectLst/>
                <a:latin typeface="+mn-lt"/>
                <a:ea typeface="+mn-ea"/>
                <a:cs typeface="+mn-cs"/>
              </a:rPr>
              <a:t> is a perceptual </a:t>
            </a:r>
            <a:r>
              <a:rPr lang="en-US" altLang="zh-CN" sz="1200" b="0" i="0" u="none" strike="noStrike" kern="1200" dirty="0">
                <a:solidFill>
                  <a:schemeClr val="tx1"/>
                </a:solidFill>
                <a:effectLst/>
                <a:latin typeface="+mn-lt"/>
                <a:ea typeface="+mn-ea"/>
                <a:cs typeface="+mn-cs"/>
                <a:hlinkClick r:id="rId5" tooltip="Scale (music)"/>
              </a:rPr>
              <a:t>scale</a:t>
            </a:r>
            <a:r>
              <a:rPr lang="en-US" altLang="zh-CN" sz="1200" b="0" i="0" kern="1200" dirty="0">
                <a:solidFill>
                  <a:schemeClr val="tx1"/>
                </a:solidFill>
                <a:effectLst/>
                <a:latin typeface="+mn-lt"/>
                <a:ea typeface="+mn-ea"/>
                <a:cs typeface="+mn-cs"/>
              </a:rPr>
              <a:t> of </a:t>
            </a:r>
            <a:r>
              <a:rPr lang="en-US" altLang="zh-CN" sz="1200" b="0" i="0" u="none" strike="noStrike" kern="1200" dirty="0">
                <a:solidFill>
                  <a:schemeClr val="tx1"/>
                </a:solidFill>
                <a:effectLst/>
                <a:latin typeface="+mn-lt"/>
                <a:ea typeface="+mn-ea"/>
                <a:cs typeface="+mn-cs"/>
                <a:hlinkClick r:id="rId6" tooltip="Pitch (music)"/>
              </a:rPr>
              <a:t>pitches</a:t>
            </a:r>
            <a:r>
              <a:rPr lang="en-US" altLang="zh-CN" sz="1200" b="0" i="0" kern="1200" dirty="0">
                <a:solidFill>
                  <a:schemeClr val="tx1"/>
                </a:solidFill>
                <a:effectLst/>
                <a:latin typeface="+mn-lt"/>
                <a:ea typeface="+mn-ea"/>
                <a:cs typeface="+mn-cs"/>
              </a:rPr>
              <a:t> judged by listeners to be equal in distance from one another. The reference point between this scale and normal </a:t>
            </a:r>
            <a:r>
              <a:rPr lang="en-US" altLang="zh-CN" sz="1200" b="0" i="0" u="none" strike="noStrike" kern="1200" dirty="0">
                <a:solidFill>
                  <a:schemeClr val="tx1"/>
                </a:solidFill>
                <a:effectLst/>
                <a:latin typeface="+mn-lt"/>
                <a:ea typeface="+mn-ea"/>
                <a:cs typeface="+mn-cs"/>
                <a:hlinkClick r:id="rId7" tooltip="Frequency"/>
              </a:rPr>
              <a:t>frequency</a:t>
            </a:r>
            <a:r>
              <a:rPr lang="en-US" altLang="zh-CN" sz="1200" b="0" i="0" kern="1200" dirty="0">
                <a:solidFill>
                  <a:schemeClr val="tx1"/>
                </a:solidFill>
                <a:effectLst/>
                <a:latin typeface="+mn-lt"/>
                <a:ea typeface="+mn-ea"/>
                <a:cs typeface="+mn-cs"/>
              </a:rPr>
              <a:t> measurement is defined by assigning a perceptual pitch of 1000 </a:t>
            </a:r>
            <a:r>
              <a:rPr lang="en-US" altLang="zh-CN" sz="1200" b="0" i="0" kern="1200" dirty="0" err="1">
                <a:solidFill>
                  <a:schemeClr val="tx1"/>
                </a:solidFill>
                <a:effectLst/>
                <a:latin typeface="+mn-lt"/>
                <a:ea typeface="+mn-ea"/>
                <a:cs typeface="+mn-cs"/>
              </a:rPr>
              <a:t>mels</a:t>
            </a:r>
            <a:r>
              <a:rPr lang="en-US" altLang="zh-CN" sz="1200" b="0" i="0" kern="1200" dirty="0">
                <a:solidFill>
                  <a:schemeClr val="tx1"/>
                </a:solidFill>
                <a:effectLst/>
                <a:latin typeface="+mn-lt"/>
                <a:ea typeface="+mn-ea"/>
                <a:cs typeface="+mn-cs"/>
              </a:rPr>
              <a:t> to a 1000 </a:t>
            </a:r>
            <a:r>
              <a:rPr lang="en-US" altLang="zh-CN" sz="1200" b="0" i="0" u="none" strike="noStrike" kern="1200" dirty="0">
                <a:solidFill>
                  <a:schemeClr val="tx1"/>
                </a:solidFill>
                <a:effectLst/>
                <a:latin typeface="+mn-lt"/>
                <a:ea typeface="+mn-ea"/>
                <a:cs typeface="+mn-cs"/>
                <a:hlinkClick r:id="rId8" tooltip="Hertz"/>
              </a:rPr>
              <a:t>Hz</a:t>
            </a:r>
            <a:r>
              <a:rPr lang="en-US" altLang="zh-CN" sz="1200" b="0" i="0" kern="1200" dirty="0">
                <a:solidFill>
                  <a:schemeClr val="tx1"/>
                </a:solidFill>
                <a:effectLst/>
                <a:latin typeface="+mn-lt"/>
                <a:ea typeface="+mn-ea"/>
                <a:cs typeface="+mn-cs"/>
              </a:rPr>
              <a:t> tone, 40 </a:t>
            </a:r>
            <a:r>
              <a:rPr lang="en-US" altLang="zh-CN" sz="1200" b="0" i="0" u="none" strike="noStrike" kern="1200" dirty="0">
                <a:solidFill>
                  <a:schemeClr val="tx1"/>
                </a:solidFill>
                <a:effectLst/>
                <a:latin typeface="+mn-lt"/>
                <a:ea typeface="+mn-ea"/>
                <a:cs typeface="+mn-cs"/>
                <a:hlinkClick r:id="rId9" tooltip="Decibel"/>
              </a:rPr>
              <a:t>dB</a:t>
            </a:r>
            <a:r>
              <a:rPr lang="en-US" altLang="zh-CN" sz="1200" b="0" i="0" kern="1200" dirty="0">
                <a:solidFill>
                  <a:schemeClr val="tx1"/>
                </a:solidFill>
                <a:effectLst/>
                <a:latin typeface="+mn-lt"/>
                <a:ea typeface="+mn-ea"/>
                <a:cs typeface="+mn-cs"/>
              </a:rPr>
              <a:t> above the listener's threshold. Above about 500 Hz, increasingly large </a:t>
            </a:r>
            <a:r>
              <a:rPr lang="en-US" altLang="zh-CN" sz="1200" b="0" i="0" u="none" strike="noStrike" kern="1200" dirty="0">
                <a:solidFill>
                  <a:schemeClr val="tx1"/>
                </a:solidFill>
                <a:effectLst/>
                <a:latin typeface="+mn-lt"/>
                <a:ea typeface="+mn-ea"/>
                <a:cs typeface="+mn-cs"/>
                <a:hlinkClick r:id="rId10" tooltip="Interval (music)"/>
              </a:rPr>
              <a:t>intervals</a:t>
            </a:r>
            <a:r>
              <a:rPr lang="en-US" altLang="zh-CN" sz="1200" b="0" i="0" kern="1200" dirty="0">
                <a:solidFill>
                  <a:schemeClr val="tx1"/>
                </a:solidFill>
                <a:effectLst/>
                <a:latin typeface="+mn-lt"/>
                <a:ea typeface="+mn-ea"/>
                <a:cs typeface="+mn-cs"/>
              </a:rPr>
              <a:t> are judged by listeners to produce equal pitch increments. As a result, four </a:t>
            </a:r>
            <a:r>
              <a:rPr lang="en-US" altLang="zh-CN" sz="1200" b="0" i="0" u="none" strike="noStrike" kern="1200" dirty="0">
                <a:solidFill>
                  <a:schemeClr val="tx1"/>
                </a:solidFill>
                <a:effectLst/>
                <a:latin typeface="+mn-lt"/>
                <a:ea typeface="+mn-ea"/>
                <a:cs typeface="+mn-cs"/>
                <a:hlinkClick r:id="rId11" tooltip="Octave"/>
              </a:rPr>
              <a:t>octaves</a:t>
            </a:r>
            <a:r>
              <a:rPr lang="en-US" altLang="zh-CN" sz="1200" b="0" i="0" kern="1200" dirty="0">
                <a:solidFill>
                  <a:schemeClr val="tx1"/>
                </a:solidFill>
                <a:effectLst/>
                <a:latin typeface="+mn-lt"/>
                <a:ea typeface="+mn-ea"/>
                <a:cs typeface="+mn-cs"/>
              </a:rPr>
              <a:t> on the hertz scale above 500 Hz are judged to comprise about two octaves on the </a:t>
            </a:r>
            <a:r>
              <a:rPr lang="en-US" altLang="zh-CN" sz="1200" b="0"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scale. The name </a:t>
            </a:r>
            <a:r>
              <a:rPr lang="en-US" altLang="zh-CN" sz="1200" b="1" i="0" kern="1200" dirty="0" err="1">
                <a:solidFill>
                  <a:schemeClr val="tx1"/>
                </a:solidFill>
                <a:effectLst/>
                <a:latin typeface="+mn-lt"/>
                <a:ea typeface="+mn-ea"/>
                <a:cs typeface="+mn-cs"/>
              </a:rPr>
              <a:t>mel</a:t>
            </a:r>
            <a:r>
              <a:rPr lang="en-US" altLang="zh-CN" sz="1200" b="0" i="0" kern="1200" dirty="0">
                <a:solidFill>
                  <a:schemeClr val="tx1"/>
                </a:solidFill>
                <a:effectLst/>
                <a:latin typeface="+mn-lt"/>
                <a:ea typeface="+mn-ea"/>
                <a:cs typeface="+mn-cs"/>
              </a:rPr>
              <a:t> comes from the word </a:t>
            </a:r>
            <a:r>
              <a:rPr lang="en-US" altLang="zh-CN" sz="1200" b="1" i="0" kern="1200" dirty="0">
                <a:solidFill>
                  <a:schemeClr val="tx1"/>
                </a:solidFill>
                <a:effectLst/>
                <a:latin typeface="+mn-lt"/>
                <a:ea typeface="+mn-ea"/>
                <a:cs typeface="+mn-cs"/>
              </a:rPr>
              <a:t>melody</a:t>
            </a:r>
            <a:r>
              <a:rPr lang="en-US" altLang="zh-CN" sz="1200" b="0" i="0" kern="1200" dirty="0">
                <a:solidFill>
                  <a:schemeClr val="tx1"/>
                </a:solidFill>
                <a:effectLst/>
                <a:latin typeface="+mn-lt"/>
                <a:ea typeface="+mn-ea"/>
                <a:cs typeface="+mn-cs"/>
              </a:rPr>
              <a:t> to indicate that the scale is based on pitch comparisons.</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35</a:t>
            </a:fld>
            <a:endParaRPr lang="zh-CN" altLang="en-US"/>
          </a:p>
        </p:txBody>
      </p:sp>
    </p:spTree>
    <p:extLst>
      <p:ext uri="{BB962C8B-B14F-4D97-AF65-F5344CB8AC3E}">
        <p14:creationId xmlns:p14="http://schemas.microsoft.com/office/powerpoint/2010/main" val="2445877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This is a set of 20-40 (26 is standard) triangular filters that we apply to the periodogram power spectral estimate from step 2</a:t>
            </a:r>
          </a:p>
          <a:p>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是滤波器个数；</a:t>
            </a:r>
            <a:r>
              <a:rPr lang="en-US" altLang="zh-CN" sz="1200" b="0" i="0" kern="1200" dirty="0" err="1">
                <a:solidFill>
                  <a:schemeClr val="tx1"/>
                </a:solidFill>
                <a:effectLst/>
                <a:latin typeface="+mn-lt"/>
                <a:ea typeface="+mn-ea"/>
                <a:cs typeface="+mn-cs"/>
              </a:rPr>
              <a:t>K_bm</a:t>
            </a:r>
            <a:r>
              <a:rPr lang="zh-CN" altLang="en-US" sz="1200" b="0" i="0" kern="1200" dirty="0">
                <a:solidFill>
                  <a:schemeClr val="tx1"/>
                </a:solidFill>
                <a:effectLst/>
                <a:latin typeface="+mn-lt"/>
                <a:ea typeface="+mn-ea"/>
                <a:cs typeface="+mn-cs"/>
              </a:rPr>
              <a:t>是滤波器的临界频率；</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DFT</a:t>
            </a:r>
            <a:r>
              <a:rPr lang="zh-CN" altLang="en-US" sz="1200" b="0" i="0" kern="1200" dirty="0">
                <a:solidFill>
                  <a:schemeClr val="tx1"/>
                </a:solidFill>
                <a:effectLst/>
                <a:latin typeface="+mn-lt"/>
                <a:ea typeface="+mn-ea"/>
                <a:cs typeface="+mn-cs"/>
              </a:rPr>
              <a:t>变换的点数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p:txBody>
      </p:sp>
      <p:sp>
        <p:nvSpPr>
          <p:cNvPr id="4" name="灯片编号占位符 3"/>
          <p:cNvSpPr>
            <a:spLocks noGrp="1"/>
          </p:cNvSpPr>
          <p:nvPr>
            <p:ph type="sldNum" sz="quarter" idx="10"/>
          </p:nvPr>
        </p:nvSpPr>
        <p:spPr/>
        <p:txBody>
          <a:bodyPr/>
          <a:lstStyle/>
          <a:p>
            <a:fld id="{443BBFFC-21AA-48E1-BBEA-3CD4665B2D1F}" type="slidenum">
              <a:rPr lang="zh-CN" altLang="en-US" smtClean="0"/>
              <a:t>36</a:t>
            </a:fld>
            <a:endParaRPr lang="zh-CN" altLang="en-US"/>
          </a:p>
        </p:txBody>
      </p:sp>
    </p:spTree>
    <p:extLst>
      <p:ext uri="{BB962C8B-B14F-4D97-AF65-F5344CB8AC3E}">
        <p14:creationId xmlns:p14="http://schemas.microsoft.com/office/powerpoint/2010/main" val="12163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在空气中参考声压</a:t>
            </a:r>
            <a:r>
              <a:rPr lang="en-US" altLang="zh-CN" sz="1200" b="0" i="0" kern="1200" dirty="0">
                <a:solidFill>
                  <a:schemeClr val="tx1"/>
                </a:solidFill>
                <a:effectLst/>
                <a:latin typeface="+mn-lt"/>
                <a:ea typeface="+mn-ea"/>
                <a:cs typeface="+mn-cs"/>
              </a:rPr>
              <a:t>p(ref</a:t>
            </a:r>
            <a:r>
              <a:rPr lang="zh-CN" altLang="en-US" sz="1200" b="0" i="0" kern="1200" dirty="0">
                <a:solidFill>
                  <a:schemeClr val="tx1"/>
                </a:solidFill>
                <a:effectLst/>
                <a:latin typeface="+mn-lt"/>
                <a:ea typeface="+mn-ea"/>
                <a:cs typeface="+mn-cs"/>
              </a:rPr>
              <a:t>）一般取为</a:t>
            </a:r>
            <a:r>
              <a:rPr lang="en-US" altLang="zh-CN" sz="1200" b="0" i="0" kern="1200" dirty="0">
                <a:solidFill>
                  <a:schemeClr val="tx1"/>
                </a:solidFill>
                <a:effectLst/>
                <a:latin typeface="+mn-lt"/>
                <a:ea typeface="+mn-ea"/>
                <a:cs typeface="+mn-cs"/>
              </a:rPr>
              <a:t>2*10E-5</a:t>
            </a:r>
            <a:r>
              <a:rPr lang="zh-CN" altLang="en-US" sz="1200" b="0" i="0" kern="1200" dirty="0">
                <a:solidFill>
                  <a:schemeClr val="tx1"/>
                </a:solidFill>
                <a:effectLst/>
                <a:latin typeface="+mn-lt"/>
                <a:ea typeface="+mn-ea"/>
                <a:cs typeface="+mn-cs"/>
              </a:rPr>
              <a:t>帕，这个数值是正常人耳对</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千赫声音刚刚能觉察其存在的声压值，也就是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千赫声音的可听阈声压。一般讲，低于这一声压值，人耳就再也不能觉察出这个声音的存在了。显然该可听阈声压的声压级即为零分贝。</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分贝是人类耳朵刚刚能听到的声音，</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分贝以下的声音，一般来说，我们认为它是安静的，当然，一般来说</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分贝以下的我们就可以认为它属于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死寂</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20-40</a:t>
            </a:r>
            <a:r>
              <a:rPr lang="zh-CN" altLang="en-US" sz="1200" b="0" i="0" kern="1200" dirty="0">
                <a:solidFill>
                  <a:schemeClr val="tx1"/>
                </a:solidFill>
                <a:effectLst/>
                <a:latin typeface="+mn-lt"/>
                <a:ea typeface="+mn-ea"/>
                <a:cs typeface="+mn-cs"/>
              </a:rPr>
              <a:t>分贝大约是情侣耳边的喃喃细语。</a:t>
            </a:r>
            <a:r>
              <a:rPr lang="en-US" altLang="zh-CN" sz="1200" b="0" i="0" kern="1200" dirty="0">
                <a:solidFill>
                  <a:schemeClr val="tx1"/>
                </a:solidFill>
                <a:effectLst/>
                <a:latin typeface="+mn-lt"/>
                <a:ea typeface="+mn-ea"/>
                <a:cs typeface="+mn-cs"/>
              </a:rPr>
              <a:t>40-60</a:t>
            </a:r>
            <a:r>
              <a:rPr lang="zh-CN" altLang="en-US" sz="1200" b="0" i="0" kern="1200" dirty="0">
                <a:solidFill>
                  <a:schemeClr val="tx1"/>
                </a:solidFill>
                <a:effectLst/>
                <a:latin typeface="+mn-lt"/>
                <a:ea typeface="+mn-ea"/>
                <a:cs typeface="+mn-cs"/>
              </a:rPr>
              <a:t>分贝属于我们正常的交谈声音。</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分贝以上就属于吵闹范围了，</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分贝我们就可以认为它是很吵的，而且开始损害听力神经，</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分贝以上就会使听力受损，而呆在</a:t>
            </a:r>
            <a:r>
              <a:rPr lang="en-US" altLang="zh-CN" sz="1200" b="0" i="0" kern="1200" dirty="0">
                <a:solidFill>
                  <a:schemeClr val="tx1"/>
                </a:solidFill>
                <a:effectLst/>
                <a:latin typeface="+mn-lt"/>
                <a:ea typeface="+mn-ea"/>
                <a:cs typeface="+mn-cs"/>
              </a:rPr>
              <a:t>100-120</a:t>
            </a:r>
            <a:r>
              <a:rPr lang="zh-CN" altLang="en-US" sz="1200" b="0" i="0" kern="1200" dirty="0">
                <a:solidFill>
                  <a:schemeClr val="tx1"/>
                </a:solidFill>
                <a:effectLst/>
                <a:latin typeface="+mn-lt"/>
                <a:ea typeface="+mn-ea"/>
                <a:cs typeface="+mn-cs"/>
              </a:rPr>
              <a:t>分贝的空间内，如无意外，一分钟人类就得暂时性失聪（致聋）。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7</a:t>
            </a:fld>
            <a:endParaRPr lang="zh-CN" altLang="en-US"/>
          </a:p>
        </p:txBody>
      </p:sp>
    </p:spTree>
    <p:extLst>
      <p:ext uri="{BB962C8B-B14F-4D97-AF65-F5344CB8AC3E}">
        <p14:creationId xmlns:p14="http://schemas.microsoft.com/office/powerpoint/2010/main" val="4233513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37</a:t>
            </a:fld>
            <a:endParaRPr lang="zh-CN" altLang="en-US"/>
          </a:p>
        </p:txBody>
      </p:sp>
    </p:spTree>
    <p:extLst>
      <p:ext uri="{BB962C8B-B14F-4D97-AF65-F5344CB8AC3E}">
        <p14:creationId xmlns:p14="http://schemas.microsoft.com/office/powerpoint/2010/main" val="83785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38</a:t>
            </a:fld>
            <a:endParaRPr lang="zh-CN" altLang="en-US"/>
          </a:p>
        </p:txBody>
      </p:sp>
    </p:spTree>
    <p:extLst>
      <p:ext uri="{BB962C8B-B14F-4D97-AF65-F5344CB8AC3E}">
        <p14:creationId xmlns:p14="http://schemas.microsoft.com/office/powerpoint/2010/main" val="134134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39</a:t>
            </a:fld>
            <a:endParaRPr lang="zh-CN" altLang="en-US"/>
          </a:p>
        </p:txBody>
      </p:sp>
    </p:spTree>
    <p:extLst>
      <p:ext uri="{BB962C8B-B14F-4D97-AF65-F5344CB8AC3E}">
        <p14:creationId xmlns:p14="http://schemas.microsoft.com/office/powerpoint/2010/main" val="173999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40</a:t>
            </a:fld>
            <a:endParaRPr lang="zh-CN" altLang="en-US"/>
          </a:p>
        </p:txBody>
      </p:sp>
    </p:spTree>
    <p:extLst>
      <p:ext uri="{BB962C8B-B14F-4D97-AF65-F5344CB8AC3E}">
        <p14:creationId xmlns:p14="http://schemas.microsoft.com/office/powerpoint/2010/main" val="4092510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41</a:t>
            </a:fld>
            <a:endParaRPr lang="zh-CN" altLang="en-US"/>
          </a:p>
        </p:txBody>
      </p:sp>
    </p:spTree>
    <p:extLst>
      <p:ext uri="{BB962C8B-B14F-4D97-AF65-F5344CB8AC3E}">
        <p14:creationId xmlns:p14="http://schemas.microsoft.com/office/powerpoint/2010/main" val="2353218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42</a:t>
            </a:fld>
            <a:endParaRPr lang="zh-CN" altLang="en-US"/>
          </a:p>
        </p:txBody>
      </p:sp>
    </p:spTree>
    <p:extLst>
      <p:ext uri="{BB962C8B-B14F-4D97-AF65-F5344CB8AC3E}">
        <p14:creationId xmlns:p14="http://schemas.microsoft.com/office/powerpoint/2010/main" val="10133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45</a:t>
            </a:fld>
            <a:endParaRPr lang="zh-CN" altLang="en-US"/>
          </a:p>
        </p:txBody>
      </p:sp>
    </p:spTree>
    <p:extLst>
      <p:ext uri="{BB962C8B-B14F-4D97-AF65-F5344CB8AC3E}">
        <p14:creationId xmlns:p14="http://schemas.microsoft.com/office/powerpoint/2010/main" val="3139684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47</a:t>
            </a:fld>
            <a:endParaRPr lang="zh-CN" altLang="en-US"/>
          </a:p>
        </p:txBody>
      </p:sp>
    </p:spTree>
    <p:extLst>
      <p:ext uri="{BB962C8B-B14F-4D97-AF65-F5344CB8AC3E}">
        <p14:creationId xmlns:p14="http://schemas.microsoft.com/office/powerpoint/2010/main" val="1118842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http://www.speech.cs.cmu.edu/15-492/slides/03_mfcc.pdf</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48</a:t>
            </a:fld>
            <a:endParaRPr lang="zh-CN" altLang="en-US"/>
          </a:p>
        </p:txBody>
      </p:sp>
    </p:spTree>
    <p:extLst>
      <p:ext uri="{BB962C8B-B14F-4D97-AF65-F5344CB8AC3E}">
        <p14:creationId xmlns:p14="http://schemas.microsoft.com/office/powerpoint/2010/main" val="1724004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①“基频：指一个复杂声波中最低的一个频率（其他频率叫谐波）。‘基频’即</a:t>
            </a:r>
            <a:r>
              <a:rPr lang="en-US" altLang="zh-CN" sz="1200" b="0" i="0" kern="1200" dirty="0">
                <a:solidFill>
                  <a:schemeClr val="tx1"/>
                </a:solidFill>
                <a:effectLst/>
                <a:latin typeface="+mn-lt"/>
                <a:ea typeface="+mn-ea"/>
                <a:cs typeface="+mn-cs"/>
              </a:rPr>
              <a:t>F0</a:t>
            </a:r>
            <a:r>
              <a:rPr lang="zh-CN" altLang="en-US" sz="1200" b="0" i="0" kern="1200" dirty="0">
                <a:solidFill>
                  <a:schemeClr val="tx1"/>
                </a:solidFill>
                <a:effectLst/>
                <a:latin typeface="+mn-lt"/>
                <a:ea typeface="+mn-ea"/>
                <a:cs typeface="+mn-cs"/>
              </a:rPr>
              <a:t>，对语调的研究特别重要，语调中的基频与涉及的音高变化之间有相当紧密的对应关系。”（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现代语言学词典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br>
              <a:rPr lang="zh-CN" altLang="en-US" dirty="0"/>
            </a:br>
            <a:r>
              <a:rPr lang="zh-CN" altLang="en-US" sz="1200" b="0" i="0" kern="1200" dirty="0">
                <a:solidFill>
                  <a:schemeClr val="tx1"/>
                </a:solidFill>
                <a:effectLst/>
                <a:latin typeface="+mn-lt"/>
                <a:ea typeface="+mn-ea"/>
                <a:cs typeface="+mn-cs"/>
              </a:rPr>
              <a:t>②“基音的振动频率叫基频，它决定语音音调的高低；陪音的频率叫谐波频率，它们决定语音的音色区别。因此，两个具有相同的基频的语音可以因为谐波频率不同而具有不同的音色；相反，两个相同音色的语音可以因为基频的不同而具有不同的音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语言文字学常用辞典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43BBFFC-21AA-48E1-BBEA-3CD4665B2D1F}" type="slidenum">
              <a:rPr lang="zh-CN" altLang="en-US" smtClean="0"/>
              <a:t>49</a:t>
            </a:fld>
            <a:endParaRPr lang="zh-CN" altLang="en-US"/>
          </a:p>
        </p:txBody>
      </p:sp>
    </p:spTree>
    <p:extLst>
      <p:ext uri="{BB962C8B-B14F-4D97-AF65-F5344CB8AC3E}">
        <p14:creationId xmlns:p14="http://schemas.microsoft.com/office/powerpoint/2010/main" val="1705577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声音的采样需满足采样定理：当采样率大于信号最高频率的两倍时，采样数字信号能够完整保留原始信号中的信息</a:t>
            </a:r>
            <a:endParaRPr lang="en-US" altLang="zh-CN" dirty="0"/>
          </a:p>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8</a:t>
            </a:fld>
            <a:endParaRPr lang="zh-CN" altLang="en-US"/>
          </a:p>
        </p:txBody>
      </p:sp>
    </p:spTree>
    <p:extLst>
      <p:ext uri="{BB962C8B-B14F-4D97-AF65-F5344CB8AC3E}">
        <p14:creationId xmlns:p14="http://schemas.microsoft.com/office/powerpoint/2010/main" val="360372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serves as a tool to investigate periodic structures in frequency spectra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term </a:t>
            </a:r>
            <a:r>
              <a:rPr lang="en-US" altLang="zh-CN" sz="1200" b="0" i="1" kern="1200" dirty="0" err="1">
                <a:solidFill>
                  <a:schemeClr val="tx1"/>
                </a:solidFill>
                <a:effectLst/>
                <a:latin typeface="+mn-lt"/>
                <a:ea typeface="+mn-ea"/>
                <a:cs typeface="+mn-cs"/>
              </a:rPr>
              <a:t>cepstrum</a:t>
            </a:r>
            <a:r>
              <a:rPr lang="en-US" altLang="zh-CN" sz="1200" b="0" i="0" kern="1200" dirty="0">
                <a:solidFill>
                  <a:schemeClr val="tx1"/>
                </a:solidFill>
                <a:effectLst/>
                <a:latin typeface="+mn-lt"/>
                <a:ea typeface="+mn-ea"/>
                <a:cs typeface="+mn-cs"/>
              </a:rPr>
              <a:t> was derived by reversing the first four letters of </a:t>
            </a:r>
            <a:r>
              <a:rPr lang="en-US" altLang="zh-CN" sz="1200" b="0" i="1" kern="1200" dirty="0">
                <a:solidFill>
                  <a:schemeClr val="tx1"/>
                </a:solidFill>
                <a:effectLst/>
                <a:latin typeface="+mn-lt"/>
                <a:ea typeface="+mn-ea"/>
                <a:cs typeface="+mn-cs"/>
              </a:rPr>
              <a:t>spectrum</a:t>
            </a:r>
            <a:r>
              <a:rPr lang="en-US" altLang="zh-CN" sz="1200" b="0" i="0" kern="1200" dirty="0">
                <a:solidFill>
                  <a:schemeClr val="tx1"/>
                </a:solidFill>
                <a:effectLst/>
                <a:latin typeface="+mn-lt"/>
                <a:ea typeface="+mn-ea"/>
                <a:cs typeface="+mn-cs"/>
              </a:rPr>
              <a:t>. Operations on </a:t>
            </a:r>
            <a:r>
              <a:rPr lang="en-US" altLang="zh-CN" sz="1200" b="0" i="0" kern="1200" dirty="0" err="1">
                <a:solidFill>
                  <a:schemeClr val="tx1"/>
                </a:solidFill>
                <a:effectLst/>
                <a:latin typeface="+mn-lt"/>
                <a:ea typeface="+mn-ea"/>
                <a:cs typeface="+mn-cs"/>
              </a:rPr>
              <a:t>cepstra</a:t>
            </a:r>
            <a:r>
              <a:rPr lang="en-US" altLang="zh-CN" sz="1200" b="0" i="0" kern="1200" dirty="0">
                <a:solidFill>
                  <a:schemeClr val="tx1"/>
                </a:solidFill>
                <a:effectLst/>
                <a:latin typeface="+mn-lt"/>
                <a:ea typeface="+mn-ea"/>
                <a:cs typeface="+mn-cs"/>
              </a:rPr>
              <a:t> are labelled </a:t>
            </a:r>
            <a:r>
              <a:rPr lang="en-US" altLang="zh-CN" sz="1200" b="0" i="1" kern="1200" dirty="0">
                <a:solidFill>
                  <a:schemeClr val="tx1"/>
                </a:solidFill>
                <a:effectLst/>
                <a:latin typeface="+mn-lt"/>
                <a:ea typeface="+mn-ea"/>
                <a:cs typeface="+mn-cs"/>
              </a:rPr>
              <a:t>quefrency analysis</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quefrency </a:t>
            </a:r>
            <a:r>
              <a:rPr lang="en-US" altLang="zh-CN" sz="1200" b="0" i="1" kern="1200" dirty="0" err="1">
                <a:solidFill>
                  <a:schemeClr val="tx1"/>
                </a:solidFill>
                <a:effectLst/>
                <a:latin typeface="+mn-lt"/>
                <a:ea typeface="+mn-ea"/>
                <a:cs typeface="+mn-cs"/>
              </a:rPr>
              <a:t>alanysis</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liftering</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cepstral analysis</a:t>
            </a:r>
            <a:r>
              <a:rPr lang="en-US" altLang="zh-CN"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52</a:t>
            </a:fld>
            <a:endParaRPr lang="zh-CN" altLang="en-US"/>
          </a:p>
        </p:txBody>
      </p:sp>
    </p:spTree>
    <p:extLst>
      <p:ext uri="{BB962C8B-B14F-4D97-AF65-F5344CB8AC3E}">
        <p14:creationId xmlns:p14="http://schemas.microsoft.com/office/powerpoint/2010/main" val="106405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53</a:t>
            </a:fld>
            <a:endParaRPr lang="zh-CN" altLang="en-US"/>
          </a:p>
        </p:txBody>
      </p:sp>
    </p:spTree>
    <p:extLst>
      <p:ext uri="{BB962C8B-B14F-4D97-AF65-F5344CB8AC3E}">
        <p14:creationId xmlns:p14="http://schemas.microsoft.com/office/powerpoint/2010/main" val="3703331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54</a:t>
            </a:fld>
            <a:endParaRPr lang="zh-CN" altLang="en-US"/>
          </a:p>
        </p:txBody>
      </p:sp>
    </p:spTree>
    <p:extLst>
      <p:ext uri="{BB962C8B-B14F-4D97-AF65-F5344CB8AC3E}">
        <p14:creationId xmlns:p14="http://schemas.microsoft.com/office/powerpoint/2010/main" val="37097377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55</a:t>
            </a:fld>
            <a:endParaRPr lang="zh-CN" altLang="en-US"/>
          </a:p>
        </p:txBody>
      </p:sp>
    </p:spTree>
    <p:extLst>
      <p:ext uri="{BB962C8B-B14F-4D97-AF65-F5344CB8AC3E}">
        <p14:creationId xmlns:p14="http://schemas.microsoft.com/office/powerpoint/2010/main" val="344107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56</a:t>
            </a:fld>
            <a:endParaRPr lang="zh-CN" altLang="en-US"/>
          </a:p>
        </p:txBody>
      </p:sp>
    </p:spTree>
    <p:extLst>
      <p:ext uri="{BB962C8B-B14F-4D97-AF65-F5344CB8AC3E}">
        <p14:creationId xmlns:p14="http://schemas.microsoft.com/office/powerpoint/2010/main" val="2812670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58</a:t>
            </a:fld>
            <a:endParaRPr lang="zh-CN" altLang="en-US"/>
          </a:p>
        </p:txBody>
      </p:sp>
    </p:spTree>
    <p:extLst>
      <p:ext uri="{BB962C8B-B14F-4D97-AF65-F5344CB8AC3E}">
        <p14:creationId xmlns:p14="http://schemas.microsoft.com/office/powerpoint/2010/main" val="1794920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http://practicalcryptography.com/miscellaneous/machine-learning/guide-mel-frequency-cepstral-coefficients-mfccs/</a:t>
            </a:r>
          </a:p>
          <a:p>
            <a:r>
              <a:rPr lang="en-US" altLang="zh-CN" sz="1200" b="0" i="0" kern="1200" dirty="0">
                <a:solidFill>
                  <a:schemeClr val="tx1"/>
                </a:solidFill>
                <a:effectLst/>
                <a:latin typeface="+mn-lt"/>
                <a:ea typeface="+mn-ea"/>
                <a:cs typeface="+mn-cs"/>
              </a:rPr>
              <a:t>1. The first 400 sample frame starts at sample 0, the next 400 sample frame starts at sample 160 etc.</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61</a:t>
            </a:fld>
            <a:endParaRPr lang="zh-CN" altLang="en-US"/>
          </a:p>
        </p:txBody>
      </p:sp>
    </p:spTree>
    <p:extLst>
      <p:ext uri="{BB962C8B-B14F-4D97-AF65-F5344CB8AC3E}">
        <p14:creationId xmlns:p14="http://schemas.microsoft.com/office/powerpoint/2010/main" val="3397446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3. Our </a:t>
            </a:r>
            <a:r>
              <a:rPr lang="en-US" altLang="zh-CN" sz="1200" b="0" i="0" kern="1200" dirty="0" err="1">
                <a:solidFill>
                  <a:schemeClr val="tx1"/>
                </a:solidFill>
                <a:effectLst/>
                <a:latin typeface="+mn-lt"/>
                <a:ea typeface="+mn-ea"/>
                <a:cs typeface="+mn-cs"/>
              </a:rPr>
              <a:t>filterbank</a:t>
            </a:r>
            <a:r>
              <a:rPr lang="en-US" altLang="zh-CN" sz="1200" b="0" i="0" kern="1200" dirty="0">
                <a:solidFill>
                  <a:schemeClr val="tx1"/>
                </a:solidFill>
                <a:effectLst/>
                <a:latin typeface="+mn-lt"/>
                <a:ea typeface="+mn-ea"/>
                <a:cs typeface="+mn-cs"/>
              </a:rPr>
              <a:t> comes in the form of 26 vectors of length 257 (assuming the FFT settings from step 2). Each vector is mostly zeros, but is non-zero for a certain section of the spectrum. </a:t>
            </a:r>
          </a:p>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62</a:t>
            </a:fld>
            <a:endParaRPr lang="zh-CN" altLang="en-US"/>
          </a:p>
        </p:txBody>
      </p:sp>
    </p:spTree>
    <p:extLst>
      <p:ext uri="{BB962C8B-B14F-4D97-AF65-F5344CB8AC3E}">
        <p14:creationId xmlns:p14="http://schemas.microsoft.com/office/powerpoint/2010/main" val="3624365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http://195.134.76.37/applets/AppletNyquist/Appl_Nyquist2.html</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9</a:t>
            </a:fld>
            <a:endParaRPr lang="zh-CN" altLang="en-US"/>
          </a:p>
        </p:txBody>
      </p:sp>
    </p:spTree>
    <p:extLst>
      <p:ext uri="{BB962C8B-B14F-4D97-AF65-F5344CB8AC3E}">
        <p14:creationId xmlns:p14="http://schemas.microsoft.com/office/powerpoint/2010/main" val="24748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人耳听到的频率是</a:t>
            </a:r>
            <a:r>
              <a:rPr lang="en-US" altLang="zh-CN" dirty="0"/>
              <a:t>20Hz-20kHz</a:t>
            </a:r>
            <a:r>
              <a:rPr lang="zh-CN" altLang="en-US" dirty="0"/>
              <a:t>，发声的基音频率在</a:t>
            </a:r>
            <a:r>
              <a:rPr lang="en-US" altLang="zh-CN" dirty="0"/>
              <a:t>70Hz-450Hz</a:t>
            </a:r>
            <a:r>
              <a:rPr lang="zh-CN" altLang="en-US" dirty="0"/>
              <a:t>，经过口腔鼻腔产生的谐波（周期性信号）频率一般在</a:t>
            </a:r>
            <a:r>
              <a:rPr lang="en-US" altLang="zh-CN" dirty="0"/>
              <a:t>4kHz</a:t>
            </a:r>
            <a:r>
              <a:rPr lang="zh-CN" altLang="en-US" dirty="0"/>
              <a:t>内，但也有部分在</a:t>
            </a:r>
            <a:r>
              <a:rPr lang="en-US" altLang="zh-CN"/>
              <a:t>4hHz-8kHz</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10</a:t>
            </a:fld>
            <a:endParaRPr lang="zh-CN" altLang="en-US"/>
          </a:p>
        </p:txBody>
      </p:sp>
    </p:spTree>
    <p:extLst>
      <p:ext uri="{BB962C8B-B14F-4D97-AF65-F5344CB8AC3E}">
        <p14:creationId xmlns:p14="http://schemas.microsoft.com/office/powerpoint/2010/main" val="1157757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人耳能听到的频率范围</a:t>
            </a:r>
            <a:r>
              <a:rPr lang="en-US" altLang="zh-CN" dirty="0"/>
              <a:t>20Hz-20kHz</a:t>
            </a:r>
            <a:r>
              <a:rPr lang="zh-CN" altLang="en-US" dirty="0"/>
              <a:t>，发音的基音频率在</a:t>
            </a:r>
            <a:r>
              <a:rPr lang="en-US" altLang="zh-CN" dirty="0"/>
              <a:t>70Hz-450Hz</a:t>
            </a:r>
            <a:r>
              <a:rPr lang="zh-CN" altLang="en-US" dirty="0"/>
              <a:t>，经过口腔鼻腔产生的谐波频率一般在</a:t>
            </a:r>
            <a:r>
              <a:rPr lang="en-US" altLang="zh-CN" dirty="0"/>
              <a:t>4kHz</a:t>
            </a:r>
            <a:r>
              <a:rPr lang="zh-CN" altLang="en-US" dirty="0"/>
              <a:t>内，也有部分在</a:t>
            </a:r>
            <a:r>
              <a:rPr lang="en-US" altLang="zh-CN" dirty="0"/>
              <a:t>4kHz-8kHz</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11</a:t>
            </a:fld>
            <a:endParaRPr lang="zh-CN" altLang="en-US"/>
          </a:p>
        </p:txBody>
      </p:sp>
    </p:spTree>
    <p:extLst>
      <p:ext uri="{BB962C8B-B14F-4D97-AF65-F5344CB8AC3E}">
        <p14:creationId xmlns:p14="http://schemas.microsoft.com/office/powerpoint/2010/main" val="1964906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input samples are usually stored electronically in </a:t>
            </a:r>
            <a:r>
              <a:rPr lang="en-US" altLang="zh-CN" sz="1200" b="0" i="0" u="none" strike="noStrike" kern="1200" dirty="0">
                <a:solidFill>
                  <a:schemeClr val="tx1"/>
                </a:solidFill>
                <a:effectLst/>
                <a:latin typeface="+mn-lt"/>
                <a:ea typeface="+mn-ea"/>
                <a:cs typeface="+mn-cs"/>
                <a:hlinkClick r:id="rId3" tooltip="Binary numeral system"/>
              </a:rPr>
              <a:t>binary</a:t>
            </a:r>
            <a:r>
              <a:rPr lang="en-US" altLang="zh-CN" sz="1200" b="0" i="0" kern="1200" dirty="0">
                <a:solidFill>
                  <a:schemeClr val="tx1"/>
                </a:solidFill>
                <a:effectLst/>
                <a:latin typeface="+mn-lt"/>
                <a:ea typeface="+mn-ea"/>
                <a:cs typeface="+mn-cs"/>
              </a:rPr>
              <a:t> form within the ADC, so the resolution is usually expressed as the </a:t>
            </a:r>
            <a:r>
              <a:rPr lang="en-US" altLang="zh-CN" sz="1200" b="0" i="0" u="none" strike="noStrike" kern="1200" dirty="0">
                <a:solidFill>
                  <a:schemeClr val="tx1"/>
                </a:solidFill>
                <a:effectLst/>
                <a:latin typeface="+mn-lt"/>
                <a:ea typeface="+mn-ea"/>
                <a:cs typeface="+mn-cs"/>
                <a:hlinkClick r:id="rId4" tooltip="Audio bit depth"/>
              </a:rPr>
              <a:t>audio bit depth</a:t>
            </a:r>
            <a:r>
              <a:rPr lang="en-US" altLang="zh-CN" sz="1200" b="0" i="0" kern="1200" dirty="0">
                <a:solidFill>
                  <a:schemeClr val="tx1"/>
                </a:solidFill>
                <a:effectLst/>
                <a:latin typeface="+mn-lt"/>
                <a:ea typeface="+mn-ea"/>
                <a:cs typeface="+mn-cs"/>
              </a:rPr>
              <a:t>. In consequence, the number of discrete values available is usually a power of two. For example, an ADC with a resolution of 8 bits can encode an analog input to one in 256 different levels (2</a:t>
            </a:r>
            <a:r>
              <a:rPr lang="en-US" altLang="zh-CN" sz="1200" b="0" i="0" kern="1200" baseline="30000" dirty="0">
                <a:solidFill>
                  <a:schemeClr val="tx1"/>
                </a:solidFill>
                <a:effectLst/>
                <a:latin typeface="+mn-lt"/>
                <a:ea typeface="+mn-ea"/>
                <a:cs typeface="+mn-cs"/>
              </a:rPr>
              <a:t>8</a:t>
            </a:r>
            <a:r>
              <a:rPr lang="en-US" altLang="zh-CN" sz="1200" b="0" i="0" kern="1200" dirty="0">
                <a:solidFill>
                  <a:schemeClr val="tx1"/>
                </a:solidFill>
                <a:effectLst/>
                <a:latin typeface="+mn-lt"/>
                <a:ea typeface="+mn-ea"/>
                <a:cs typeface="+mn-cs"/>
              </a:rPr>
              <a:t> = 256). The values can represent the ranges from 0 to 255 (i.e. as unsigned integers) or from −128 to 127 (i.e. as signed integer), depending on the application.</a:t>
            </a:r>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13</a:t>
            </a:fld>
            <a:endParaRPr lang="zh-CN" altLang="en-US"/>
          </a:p>
        </p:txBody>
      </p:sp>
    </p:spTree>
    <p:extLst>
      <p:ext uri="{BB962C8B-B14F-4D97-AF65-F5344CB8AC3E}">
        <p14:creationId xmlns:p14="http://schemas.microsoft.com/office/powerpoint/2010/main" val="396687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3BBFFC-21AA-48E1-BBEA-3CD4665B2D1F}" type="slidenum">
              <a:rPr lang="zh-CN" altLang="en-US" smtClean="0"/>
              <a:t>14</a:t>
            </a:fld>
            <a:endParaRPr lang="zh-CN" altLang="en-US"/>
          </a:p>
        </p:txBody>
      </p:sp>
    </p:spTree>
    <p:extLst>
      <p:ext uri="{BB962C8B-B14F-4D97-AF65-F5344CB8AC3E}">
        <p14:creationId xmlns:p14="http://schemas.microsoft.com/office/powerpoint/2010/main" val="211940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 Also known as the fundamental frequency,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a property of the source and is perceived by the ear as pitch. The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of the adult human voice ranges from 100-300 Hz.</a:t>
            </a:r>
          </a:p>
          <a:p>
            <a:r>
              <a:rPr lang="en-US" altLang="zh-CN" sz="1200" b="0" i="0" kern="1200" dirty="0">
                <a:solidFill>
                  <a:schemeClr val="tx1"/>
                </a:solidFill>
                <a:effectLst/>
                <a:latin typeface="+mn-lt"/>
                <a:ea typeface="+mn-ea"/>
                <a:cs typeface="+mn-cs"/>
              </a:rPr>
              <a:t>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or </a:t>
            </a:r>
            <a:r>
              <a:rPr lang="en-US" altLang="zh-CN" sz="1200" b="1" i="0" kern="1200" dirty="0">
                <a:solidFill>
                  <a:schemeClr val="tx1"/>
                </a:solidFill>
                <a:effectLst/>
                <a:latin typeface="+mn-lt"/>
                <a:ea typeface="+mn-ea"/>
                <a:cs typeface="+mn-cs"/>
              </a:rPr>
              <a:t>F0</a:t>
            </a:r>
            <a:r>
              <a:rPr lang="en-US" altLang="zh-CN" sz="1200" b="0" i="0" kern="1200" dirty="0">
                <a:solidFill>
                  <a:schemeClr val="tx1"/>
                </a:solidFill>
                <a:effectLst/>
                <a:latin typeface="+mn-lt"/>
                <a:ea typeface="+mn-ea"/>
                <a:cs typeface="+mn-cs"/>
              </a:rPr>
              <a:t> is the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at which vocal chords vibrate in voiced sounds. This </a:t>
            </a:r>
            <a:r>
              <a:rPr lang="en-US" altLang="zh-CN" sz="1200" b="1" i="0" kern="1200" dirty="0">
                <a:solidFill>
                  <a:schemeClr val="tx1"/>
                </a:solidFill>
                <a:effectLst/>
                <a:latin typeface="+mn-lt"/>
                <a:ea typeface="+mn-ea"/>
                <a:cs typeface="+mn-cs"/>
              </a:rPr>
              <a:t>frequency</a:t>
            </a:r>
            <a:r>
              <a:rPr lang="en-US" altLang="zh-CN" sz="1200" b="0" i="0" kern="1200" dirty="0">
                <a:solidFill>
                  <a:schemeClr val="tx1"/>
                </a:solidFill>
                <a:effectLst/>
                <a:latin typeface="+mn-lt"/>
                <a:ea typeface="+mn-ea"/>
                <a:cs typeface="+mn-cs"/>
              </a:rPr>
              <a:t> can be identified in the sound produced, which presents quasi-periodicity, the pitch period being the </a:t>
            </a:r>
            <a:r>
              <a:rPr lang="en-US" altLang="zh-CN" sz="1200" b="1" i="0" kern="1200" dirty="0">
                <a:solidFill>
                  <a:schemeClr val="tx1"/>
                </a:solidFill>
                <a:effectLst/>
                <a:latin typeface="+mn-lt"/>
                <a:ea typeface="+mn-ea"/>
                <a:cs typeface="+mn-cs"/>
              </a:rPr>
              <a:t>fundamental</a:t>
            </a:r>
            <a:r>
              <a:rPr lang="en-US" altLang="zh-CN" sz="1200" b="0" i="0" kern="1200" dirty="0">
                <a:solidFill>
                  <a:schemeClr val="tx1"/>
                </a:solidFill>
                <a:effectLst/>
                <a:latin typeface="+mn-lt"/>
                <a:ea typeface="+mn-ea"/>
                <a:cs typeface="+mn-cs"/>
              </a:rPr>
              <a:t> period of the signal (the inverse of the </a:t>
            </a:r>
            <a:r>
              <a:rPr lang="en-US" altLang="zh-CN" sz="1200" b="1" i="0" kern="1200" dirty="0">
                <a:solidFill>
                  <a:schemeClr val="tx1"/>
                </a:solidFill>
                <a:effectLst/>
                <a:latin typeface="+mn-lt"/>
                <a:ea typeface="+mn-ea"/>
                <a:cs typeface="+mn-cs"/>
              </a:rPr>
              <a:t>fundamental frequency</a:t>
            </a:r>
            <a:r>
              <a:rPr lang="en-US" altLang="zh-CN" sz="1200" b="0" i="0" kern="1200" dirty="0">
                <a:solidFill>
                  <a:schemeClr val="tx1"/>
                </a:solidFill>
                <a:effectLst/>
                <a:latin typeface="+mn-lt"/>
                <a:ea typeface="+mn-ea"/>
                <a:cs typeface="+mn-cs"/>
              </a:rPr>
              <a:t>). Pitch is more often used to refer to how the fundamental frequency is perceived.</a:t>
            </a:r>
            <a:endParaRPr lang="zh-CN" altLang="en-US" dirty="0"/>
          </a:p>
        </p:txBody>
      </p:sp>
      <p:sp>
        <p:nvSpPr>
          <p:cNvPr id="4" name="灯片编号占位符 3"/>
          <p:cNvSpPr>
            <a:spLocks noGrp="1"/>
          </p:cNvSpPr>
          <p:nvPr>
            <p:ph type="sldNum" sz="quarter" idx="10"/>
          </p:nvPr>
        </p:nvSpPr>
        <p:spPr/>
        <p:txBody>
          <a:bodyPr/>
          <a:lstStyle/>
          <a:p>
            <a:fld id="{443BBFFC-21AA-48E1-BBEA-3CD4665B2D1F}" type="slidenum">
              <a:rPr lang="zh-CN" altLang="en-US" smtClean="0"/>
              <a:t>16</a:t>
            </a:fld>
            <a:endParaRPr lang="zh-CN" altLang="en-US"/>
          </a:p>
        </p:txBody>
      </p:sp>
    </p:spTree>
    <p:extLst>
      <p:ext uri="{BB962C8B-B14F-4D97-AF65-F5344CB8AC3E}">
        <p14:creationId xmlns:p14="http://schemas.microsoft.com/office/powerpoint/2010/main" val="20563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80" y="6459786"/>
            <a:ext cx="12188825"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6600" spc="-51"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0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a:defRPr/>
            </a:pPr>
            <a:fld id="{70FADB8D-A5E9-48AC-9BF6-6BF87A0B48B5}" type="datetime1">
              <a:rPr lang="en-US" altLang="zh-TW" smtClean="0"/>
              <a:t>10/17/2022</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endParaRPr lang="en-US" altLang="zh-TW" dirty="0"/>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4" y="6399635"/>
            <a:ext cx="12192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9063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37B075CD-D236-41BB-B38B-6689184E2DBA}" type="datetime1">
              <a:rPr lang="en-US" altLang="zh-TW" smtClean="0"/>
              <a:t>10/17/2022</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153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4"/>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414779"/>
            <a:ext cx="7734300"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fld id="{F696E6A0-09A9-4FD8-BBC2-B7153B2B3EDD}" type="datetime1">
              <a:rPr lang="en-US" altLang="zh-TW" smtClean="0"/>
              <a:t>10/17/2022</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363912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en-US"/>
          </a:p>
        </p:txBody>
      </p:sp>
      <p:sp>
        <p:nvSpPr>
          <p:cNvPr id="3" name="文本占位符 2"/>
          <p:cNvSpPr>
            <a:spLocks noGrp="1"/>
          </p:cNvSpPr>
          <p:nvPr>
            <p:ph type="body" sz="half" idx="1"/>
          </p:nvPr>
        </p:nvSpPr>
        <p:spPr>
          <a:xfrm>
            <a:off x="609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6197600" y="1600205"/>
            <a:ext cx="5384800" cy="45307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a:xfrm>
            <a:off x="609600" y="6248400"/>
            <a:ext cx="2844800" cy="457200"/>
          </a:xfrm>
        </p:spPr>
        <p:txBody>
          <a:bodyPr/>
          <a:lstStyle>
            <a:lvl1pPr>
              <a:defRPr/>
            </a:lvl1pPr>
          </a:lstStyle>
          <a:p>
            <a:fld id="{55270826-DD32-4215-8546-BC86024B12C2}" type="datetime1">
              <a:rPr lang="en-US" altLang="en-US" smtClean="0"/>
              <a:t>10/17/2022</a:t>
            </a:fld>
            <a:endParaRPr lang="en-US" altLang="en-US"/>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r>
              <a:rPr lang="en-US" altLang="en-US"/>
              <a:t>Speech Recognition</a:t>
            </a:r>
          </a:p>
        </p:txBody>
      </p:sp>
      <p:sp>
        <p:nvSpPr>
          <p:cNvPr id="7" name="灯片编号占位符 6"/>
          <p:cNvSpPr>
            <a:spLocks noGrp="1"/>
          </p:cNvSpPr>
          <p:nvPr>
            <p:ph type="sldNum" sz="quarter" idx="12"/>
          </p:nvPr>
        </p:nvSpPr>
        <p:spPr>
          <a:xfrm>
            <a:off x="8737600" y="6248400"/>
            <a:ext cx="2844800" cy="457200"/>
          </a:xfrm>
        </p:spPr>
        <p:txBody>
          <a:bodyPr/>
          <a:lstStyle>
            <a:lvl1pPr>
              <a:defRPr/>
            </a:lvl1pPr>
          </a:lstStyle>
          <a:p>
            <a:fld id="{C0FE1A20-854F-4752-8431-01006330E41B}" type="slidenum">
              <a:rPr lang="en-US" altLang="en-US" smtClean="0"/>
              <a:pPr/>
              <a:t>‹#›</a:t>
            </a:fld>
            <a:endParaRPr lang="en-US" altLang="en-US"/>
          </a:p>
        </p:txBody>
      </p:sp>
    </p:spTree>
    <p:extLst>
      <p:ext uri="{BB962C8B-B14F-4D97-AF65-F5344CB8AC3E}">
        <p14:creationId xmlns:p14="http://schemas.microsoft.com/office/powerpoint/2010/main" val="129051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spcAft>
                <a:spcPts val="600"/>
              </a:spcAft>
              <a:defRPr/>
            </a:lvl1pPr>
            <a:lvl2pPr>
              <a:spcBef>
                <a:spcPts val="600"/>
              </a:spcBef>
              <a:spcAft>
                <a:spcPts val="600"/>
              </a:spcAft>
              <a:defRPr>
                <a:latin typeface="Arial" panose="020B0604020202020204" pitchFamily="34" charset="0"/>
                <a:cs typeface="Arial" panose="020B0604020202020204" pitchFamily="34" charset="0"/>
              </a:defRPr>
            </a:lvl2pPr>
            <a:lvl3pPr marL="723882" indent="-339717">
              <a:defRPr sz="2000">
                <a:latin typeface="Times New Roman" panose="02020603050405020304" pitchFamily="18" charset="0"/>
                <a:cs typeface="Times New Roman" panose="02020603050405020304" pitchFamily="18" charset="0"/>
              </a:defRPr>
            </a:lvl3pPr>
            <a:lvl4pPr marL="900091" indent="-333366">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a:defRPr/>
            </a:pPr>
            <a:fld id="{1906AC86-83E3-4C58-B1ED-F6E0569FF96A}" type="datetime1">
              <a:rPr lang="en-US" altLang="zh-TW" smtClean="0"/>
              <a:t>10/17/2022</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a:xfrm>
            <a:off x="10255310" y="6459791"/>
            <a:ext cx="1312025" cy="365125"/>
          </a:xfrm>
        </p:spPr>
        <p:txBody>
          <a:bodyPr/>
          <a:lstStyle>
            <a:lvl1pPr>
              <a:defRPr sz="1600">
                <a:solidFill>
                  <a:schemeClr val="tx1"/>
                </a:solidFill>
              </a:defRPr>
            </a:lvl1pPr>
          </a:lstStyle>
          <a:p>
            <a:pPr>
              <a:defRPr/>
            </a:pPr>
            <a:fld id="{B9CD4CCB-73CB-499F-9483-72A1F6A46DBE}" type="slidenum">
              <a:rPr lang="zh-TW" altLang="en-US" smtClean="0"/>
              <a:pPr>
                <a:defRPr/>
              </a:pPr>
              <a:t>‹#›</a:t>
            </a:fld>
            <a:endParaRPr lang="en-US" altLang="zh-TW" dirty="0"/>
          </a:p>
        </p:txBody>
      </p:sp>
    </p:spTree>
    <p:extLst>
      <p:ext uri="{BB962C8B-B14F-4D97-AF65-F5344CB8AC3E}">
        <p14:creationId xmlns:p14="http://schemas.microsoft.com/office/powerpoint/2010/main" val="2102289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fld id="{44BB800C-0C7B-41B0-BF07-5AA52390A4F8}" type="datetime1">
              <a:rPr lang="en-US" altLang="zh-TW" smtClean="0"/>
              <a:t>10/17/2022</a:t>
            </a:fld>
            <a:endParaRPr lang="en-US" altLang="zh-TW"/>
          </a:p>
        </p:txBody>
      </p:sp>
      <p:sp>
        <p:nvSpPr>
          <p:cNvPr id="5" name="Footer Placeholder 4"/>
          <p:cNvSpPr>
            <a:spLocks noGrp="1"/>
          </p:cNvSpPr>
          <p:nvPr>
            <p:ph type="ftr" sz="quarter" idx="11"/>
          </p:nvPr>
        </p:nvSpPr>
        <p:spPr/>
        <p:txBody>
          <a:bodyPr/>
          <a:lstStyle/>
          <a:p>
            <a:pPr>
              <a:defRPr/>
            </a:pPr>
            <a:r>
              <a:rPr lang="en-US" altLang="zh-TW"/>
              <a:t>Speech Recognition</a:t>
            </a:r>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5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41"/>
            <a:ext cx="493776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fld id="{21B92108-4611-496F-94B2-8ED01A554B6D}" type="datetime1">
              <a:rPr lang="en-US" altLang="zh-TW" smtClean="0"/>
              <a:t>10/17/2022</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79384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fld id="{5F198799-D9EE-44D3-A656-33F12463D0A2}" type="datetime1">
              <a:rPr lang="en-US" altLang="zh-TW" smtClean="0"/>
              <a:t>10/17/2022</a:t>
            </a:fld>
            <a:endParaRPr lang="en-US" altLang="zh-TW"/>
          </a:p>
        </p:txBody>
      </p:sp>
      <p:sp>
        <p:nvSpPr>
          <p:cNvPr id="8" name="Footer Placeholder 7"/>
          <p:cNvSpPr>
            <a:spLocks noGrp="1"/>
          </p:cNvSpPr>
          <p:nvPr>
            <p:ph type="ftr" sz="quarter" idx="11"/>
          </p:nvPr>
        </p:nvSpPr>
        <p:spPr/>
        <p:txBody>
          <a:body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799728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fld id="{6172064A-7EC9-403E-9020-4867A2DCDA3A}" type="datetime1">
              <a:rPr lang="en-US" altLang="zh-TW" smtClean="0"/>
              <a:t>10/17/2022</a:t>
            </a:fld>
            <a:endParaRPr lang="en-US" altLang="zh-TW"/>
          </a:p>
        </p:txBody>
      </p:sp>
      <p:sp>
        <p:nvSpPr>
          <p:cNvPr id="4" name="Footer Placeholder 3"/>
          <p:cNvSpPr>
            <a:spLocks noGrp="1"/>
          </p:cNvSpPr>
          <p:nvPr>
            <p:ph type="ftr" sz="quarter" idx="11"/>
          </p:nvPr>
        </p:nvSpPr>
        <p:spPr/>
        <p:txBody>
          <a:bodyPr/>
          <a:lstStyle/>
          <a:p>
            <a:pPr>
              <a:defRPr/>
            </a:pPr>
            <a:r>
              <a:rPr lang="en-US" altLang="zh-TW"/>
              <a:t>Speech Recognition</a:t>
            </a:r>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48490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80"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0"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5FE2E67-9E01-471F-8283-C8C5E6715A10}" type="datetime1">
              <a:rPr lang="en-US" altLang="zh-TW" smtClean="0"/>
              <a:t>10/17/2022</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a:t>Speech Recognition</a:t>
            </a:r>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176175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21"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613653" y="731520"/>
            <a:ext cx="6679191"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5" y="6459791"/>
            <a:ext cx="2618511" cy="365125"/>
          </a:xfrm>
        </p:spPr>
        <p:txBody>
          <a:bodyPr/>
          <a:lstStyle>
            <a:lvl1pPr algn="l">
              <a:defRPr/>
            </a:lvl1pPr>
          </a:lstStyle>
          <a:p>
            <a:pPr>
              <a:defRPr/>
            </a:pPr>
            <a:fld id="{86EDBF1A-7F4B-4C25-B469-AE2C2AA80B85}" type="datetime1">
              <a:rPr lang="en-US" altLang="zh-TW" smtClean="0"/>
              <a:t>10/17/2022</a:t>
            </a:fld>
            <a:endParaRPr lang="en-US" altLang="zh-TW"/>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pPr>
              <a:defRPr/>
            </a:pPr>
            <a:r>
              <a:rPr lang="en-US" altLang="zh-TW">
                <a:solidFill>
                  <a:srgbClr val="637052"/>
                </a:solidFill>
              </a:rPr>
              <a:t>Speech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solidFill>
                  <a:srgbClr val="637052"/>
                </a:solidFill>
              </a:rPr>
              <a:pPr>
                <a:defRPr/>
              </a:pPr>
              <a:t>‹#›</a:t>
            </a:fld>
            <a:endParaRPr lang="en-US" altLang="zh-TW">
              <a:solidFill>
                <a:srgbClr val="637052"/>
              </a:solidFill>
            </a:endParaRPr>
          </a:p>
        </p:txBody>
      </p:sp>
    </p:spTree>
    <p:extLst>
      <p:ext uri="{BB962C8B-B14F-4D97-AF65-F5344CB8AC3E}">
        <p14:creationId xmlns:p14="http://schemas.microsoft.com/office/powerpoint/2010/main" val="3269461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4"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0"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0"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79"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fld id="{4CE2DCEE-227A-4002-BD1E-CCE7B9DEDF65}" type="datetime1">
              <a:rPr lang="en-US" altLang="zh-TW" smtClean="0"/>
              <a:t>10/17/2022</a:t>
            </a:fld>
            <a:endParaRPr lang="en-US" altLang="zh-TW"/>
          </a:p>
        </p:txBody>
      </p:sp>
      <p:sp>
        <p:nvSpPr>
          <p:cNvPr id="6" name="Footer Placeholder 5"/>
          <p:cNvSpPr>
            <a:spLocks noGrp="1"/>
          </p:cNvSpPr>
          <p:nvPr>
            <p:ph type="ftr" sz="quarter" idx="11"/>
          </p:nvPr>
        </p:nvSpPr>
        <p:spPr/>
        <p:txBody>
          <a:bodyPr/>
          <a:lstStyle/>
          <a:p>
            <a:pPr>
              <a:defRPr/>
            </a:pPr>
            <a:r>
              <a:rPr lang="en-US" altLang="zh-TW"/>
              <a:t>Speech Recognition</a:t>
            </a:r>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422977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116789"/>
            <a:ext cx="10694125"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783772" y="856989"/>
            <a:ext cx="10694125"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1097285" y="6459791"/>
            <a:ext cx="2472271" cy="365125"/>
          </a:xfrm>
          <a:prstGeom prst="rect">
            <a:avLst/>
          </a:prstGeom>
        </p:spPr>
        <p:txBody>
          <a:bodyPr vert="horz" lIns="91440" tIns="45720" rIns="91440" bIns="45720" rtlCol="0" anchor="ctr"/>
          <a:lstStyle>
            <a:lvl1pPr algn="l">
              <a:defRPr sz="900">
                <a:solidFill>
                  <a:srgbClr val="FFFFFF"/>
                </a:solidFill>
              </a:defRPr>
            </a:lvl1pPr>
          </a:lstStyle>
          <a:p>
            <a:pPr>
              <a:defRPr/>
            </a:pPr>
            <a:fld id="{04BFB8A3-52D5-40A0-A46B-D3A19D19DC58}" type="datetime1">
              <a:rPr lang="en-US" altLang="zh-TW" smtClean="0"/>
              <a:t>10/17/2022</a:t>
            </a:fld>
            <a:endParaRPr lang="en-US" altLang="zh-TW"/>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a:t>Speech Recognition</a:t>
            </a:r>
          </a:p>
        </p:txBody>
      </p:sp>
      <p:sp>
        <p:nvSpPr>
          <p:cNvPr id="6" name="Slide Number Placeholder 5"/>
          <p:cNvSpPr>
            <a:spLocks noGrp="1"/>
          </p:cNvSpPr>
          <p:nvPr>
            <p:ph type="sldNum" sz="quarter" idx="4"/>
          </p:nvPr>
        </p:nvSpPr>
        <p:spPr>
          <a:xfrm>
            <a:off x="9900462" y="6459791"/>
            <a:ext cx="1312025" cy="365125"/>
          </a:xfrm>
          <a:prstGeom prst="rect">
            <a:avLst/>
          </a:prstGeom>
        </p:spPr>
        <p:txBody>
          <a:bodyPr vert="horz" lIns="91440" tIns="45720" rIns="91440" bIns="45720" rtlCol="0" anchor="ctr"/>
          <a:lstStyle>
            <a:lvl1pPr algn="r">
              <a:defRPr sz="1051">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783772" y="796832"/>
            <a:ext cx="106941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326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377" rtl="0" eaLnBrk="1" latinLnBrk="0" hangingPunct="1">
        <a:lnSpc>
          <a:spcPct val="85000"/>
        </a:lnSpc>
        <a:spcBef>
          <a:spcPct val="0"/>
        </a:spcBef>
        <a:buNone/>
        <a:defRPr sz="40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14" indent="-182875"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jpe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610.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emf"/><Relationship Id="rId3" Type="http://schemas.microsoft.com/office/2007/relationships/media" Target="../media/media3.wav"/><Relationship Id="rId7" Type="http://schemas.openxmlformats.org/officeDocument/2006/relationships/image" Target="../media/image39.em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13.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3.wav"/><Relationship Id="rId9" Type="http://schemas.openxmlformats.org/officeDocument/2006/relationships/image" Target="../media/image4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3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53.png"/><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emf"/><Relationship Id="rId7" Type="http://schemas.openxmlformats.org/officeDocument/2006/relationships/image" Target="../media/image3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6.emf"/><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6.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320.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52.png"/><Relationship Id="rId4" Type="http://schemas.openxmlformats.org/officeDocument/2006/relationships/image" Target="../media/image46.emf"/><Relationship Id="rId9" Type="http://schemas.openxmlformats.org/officeDocument/2006/relationships/image" Target="../media/image371.png"/></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91.png"/><Relationship Id="rId3" Type="http://schemas.openxmlformats.org/officeDocument/2006/relationships/image" Target="../media/image90.png"/><Relationship Id="rId7" Type="http://schemas.openxmlformats.org/officeDocument/2006/relationships/image" Target="../media/image130.png"/><Relationship Id="rId12" Type="http://schemas.openxmlformats.org/officeDocument/2006/relationships/image" Target="../media/image180.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70.png"/><Relationship Id="rId5" Type="http://schemas.openxmlformats.org/officeDocument/2006/relationships/image" Target="../media/image110.png"/><Relationship Id="rId4" Type="http://schemas.openxmlformats.org/officeDocument/2006/relationships/image" Target="../media/image100.png"/><Relationship Id="rId14" Type="http://schemas.openxmlformats.org/officeDocument/2006/relationships/image" Target="../media/image20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431.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3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4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4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46.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191.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4" Type="http://schemas.openxmlformats.org/officeDocument/2006/relationships/image" Target="../media/image62.png"/><Relationship Id="rId14" Type="http://schemas.openxmlformats.org/officeDocument/2006/relationships/image" Target="../media/image20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191.png"/><Relationship Id="rId3" Type="http://schemas.openxmlformats.org/officeDocument/2006/relationships/image" Target="../media/image600.png"/><Relationship Id="rId7" Type="http://schemas.openxmlformats.org/officeDocument/2006/relationships/image" Target="../media/image640.png"/><Relationship Id="rId12" Type="http://schemas.openxmlformats.org/officeDocument/2006/relationships/image" Target="../media/image7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0.png"/><Relationship Id="rId11" Type="http://schemas.openxmlformats.org/officeDocument/2006/relationships/image" Target="../media/image690.png"/><Relationship Id="rId5" Type="http://schemas.openxmlformats.org/officeDocument/2006/relationships/image" Target="../media/image62.png"/><Relationship Id="rId4" Type="http://schemas.openxmlformats.org/officeDocument/2006/relationships/image" Target="../media/image611.png"/><Relationship Id="rId9" Type="http://schemas.openxmlformats.org/officeDocument/2006/relationships/image" Target="../media/image660.png"/><Relationship Id="rId14" Type="http://schemas.openxmlformats.org/officeDocument/2006/relationships/image" Target="../media/image200.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1.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8.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9.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200.png"/><Relationship Id="rId4" Type="http://schemas.openxmlformats.org/officeDocument/2006/relationships/image" Target="../media/image62.png"/><Relationship Id="rId9" Type="http://schemas.openxmlformats.org/officeDocument/2006/relationships/image" Target="../media/image191.png"/></Relationships>
</file>

<file path=ppt/slides/_rels/slide58.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9.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191.png"/><Relationship Id="rId3" Type="http://schemas.openxmlformats.org/officeDocument/2006/relationships/image" Target="../media/image611.png"/><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image" Target="../media/image60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4" Type="http://schemas.openxmlformats.org/officeDocument/2006/relationships/image" Target="../media/image62.png"/><Relationship Id="rId14" Type="http://schemas.openxmlformats.org/officeDocument/2006/relationships/image" Target="../media/image200.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em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Speech Signal Analysis</a:t>
            </a:r>
            <a:endParaRPr lang="en-US" dirty="0"/>
          </a:p>
        </p:txBody>
      </p:sp>
      <p:sp>
        <p:nvSpPr>
          <p:cNvPr id="3" name="副标题 2"/>
          <p:cNvSpPr>
            <a:spLocks noGrp="1"/>
          </p:cNvSpPr>
          <p:nvPr>
            <p:ph type="subTitle" idx="1"/>
          </p:nvPr>
        </p:nvSpPr>
        <p:spPr/>
        <p:txBody>
          <a:bodyPr>
            <a:normAutofit fontScale="92500" lnSpcReduction="20000"/>
          </a:bodyPr>
          <a:lstStyle/>
          <a:p>
            <a:r>
              <a:rPr lang="en-US" dirty="0"/>
              <a:t>Ying </a:t>
            </a:r>
            <a:r>
              <a:rPr lang="en-US" dirty="0" err="1"/>
              <a:t>shen</a:t>
            </a:r>
            <a:endParaRPr lang="en-US" dirty="0"/>
          </a:p>
          <a:p>
            <a:r>
              <a:rPr lang="en-US" dirty="0"/>
              <a:t>School of software engineering</a:t>
            </a:r>
          </a:p>
          <a:p>
            <a:r>
              <a:rPr lang="en-US" dirty="0" err="1"/>
              <a:t>Tongji</a:t>
            </a:r>
            <a:r>
              <a:rPr lang="en-US" dirty="0"/>
              <a:t> university</a:t>
            </a:r>
          </a:p>
        </p:txBody>
      </p:sp>
      <p:sp>
        <p:nvSpPr>
          <p:cNvPr id="4" name="文本框 3"/>
          <p:cNvSpPr txBox="1"/>
          <p:nvPr/>
        </p:nvSpPr>
        <p:spPr>
          <a:xfrm>
            <a:off x="0" y="0"/>
            <a:ext cx="9212825" cy="369332"/>
          </a:xfrm>
          <a:prstGeom prst="rect">
            <a:avLst/>
          </a:prstGeom>
          <a:noFill/>
        </p:spPr>
        <p:txBody>
          <a:bodyPr wrap="square" rtlCol="0">
            <a:spAutoFit/>
          </a:bodyPr>
          <a:lstStyle/>
          <a:p>
            <a:r>
              <a:rPr lang="en-US" altLang="zh-CN" dirty="0">
                <a:solidFill>
                  <a:schemeClr val="tx1">
                    <a:lumMod val="65000"/>
                    <a:lumOff val="35000"/>
                  </a:schemeClr>
                </a:solidFill>
              </a:rPr>
              <a:t>Most slides come from http://www.inf.ed.ac.uk/teaching/courses/asr/2019-20/asr04-signal.pdf</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67682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dirty="0"/>
                  <a:t>Notes:</a:t>
                </a:r>
              </a:p>
              <a:p>
                <a:r>
                  <a:rPr lang="en-US" altLang="zh-CN" dirty="0"/>
                  <a:t>(1) In practice, the sampling rate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US" altLang="zh-CN" dirty="0"/>
                  <a:t> is commonly selected in the range 2.5 ~4</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𝑚𝑎</m:t>
                        </m:r>
                        <m:r>
                          <a:rPr lang="en-US" altLang="zh-CN" b="0" i="1" dirty="0" smtClean="0">
                            <a:latin typeface="Cambria Math" panose="02040503050406030204" pitchFamily="18" charset="0"/>
                          </a:rPr>
                          <m:t>𝑥</m:t>
                        </m:r>
                      </m:sub>
                    </m:sSub>
                  </m:oMath>
                </a14:m>
                <a:r>
                  <a:rPr lang="en-US" altLang="zh-CN" dirty="0"/>
                  <a:t>. For digital recording of music in CD a sampling rate of 44.1 kHz is commonly used.</a:t>
                </a:r>
              </a:p>
              <a:p>
                <a:r>
                  <a:rPr lang="en-US" altLang="zh-CN" dirty="0"/>
                  <a:t>(2) Prior to sampling, the signal must pass through a low-pass filter which will remove all unnecessary components (e.g. noise) higher than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𝑚𝑎𝑥</m:t>
                        </m:r>
                      </m:sub>
                    </m:sSub>
                  </m:oMath>
                </a14:m>
                <a:r>
                  <a:rPr lang="en-US" altLang="zh-CN" dirty="0"/>
                  <a:t>, preventing thus the “contamination” of the stored signal by their aliased frequencies.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395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dirty="0"/>
          </a:p>
        </p:txBody>
      </p:sp>
      <p:pic>
        <p:nvPicPr>
          <p:cNvPr id="2050" name="Picture 2" descr="http://195.134.76.37/applets/AppletNyquist/Fig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7081" y="1573837"/>
            <a:ext cx="6144919" cy="410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5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 – Sampling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Things to know:</a:t>
                </a:r>
              </a:p>
              <a:p>
                <a:r>
                  <a:rPr lang="en-US" altLang="zh-CN" dirty="0"/>
                  <a:t>Sampling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m:t>
                        </m:r>
                      </m:sub>
                    </m:sSub>
                  </m:oMath>
                </a14:m>
                <a:r>
                  <a:rPr lang="en-US" altLang="zh-CN" dirty="0"/>
                  <a:t>)</a:t>
                </a:r>
              </a:p>
              <a:p>
                <a:endParaRPr lang="en-US" altLang="zh-CN" dirty="0"/>
              </a:p>
              <a:p>
                <a:endParaRPr lang="en-US" altLang="zh-CN" dirty="0"/>
              </a:p>
              <a:p>
                <a:endParaRPr lang="en-US" altLang="zh-CN" dirty="0"/>
              </a:p>
              <a:p>
                <a:endParaRPr lang="en-US" altLang="zh-CN" dirty="0"/>
              </a:p>
              <a:p>
                <a:r>
                  <a:rPr lang="en-US" altLang="zh-CN" dirty="0"/>
                  <a:t>Analogue low-pass filtering to avoid ‘aliasing’</a:t>
                </a:r>
              </a:p>
              <a:p>
                <a:r>
                  <a:rPr lang="en-US" altLang="zh-CN" dirty="0"/>
                  <a:t>NB: the cut-o frequency should be less than the </a:t>
                </a:r>
                <a:r>
                  <a:rPr lang="en-US" altLang="zh-CN" dirty="0" err="1"/>
                  <a:t>Nyquist</a:t>
                </a:r>
                <a:r>
                  <a:rPr lang="en-US" altLang="zh-CN" dirty="0"/>
                  <a:t> frequency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𝑠</m:t>
                        </m:r>
                      </m:sub>
                    </m:sSub>
                    <m:r>
                      <a:rPr lang="en-US" altLang="zh-CN" b="0" i="1" smtClean="0">
                        <a:latin typeface="Cambria Math" panose="02040503050406030204" pitchFamily="18" charset="0"/>
                      </a:rPr>
                      <m:t>/2</m:t>
                    </m:r>
                  </m:oMath>
                </a14:m>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2390853503"/>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370840">
                    <a:tc>
                      <a:txBody>
                        <a:bodyPr/>
                        <a:lstStyle/>
                        <a:p>
                          <a:r>
                            <a:rPr lang="en-US" altLang="zh-CN" sz="2400" b="0" dirty="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b="0" dirty="0">
                              <a:solidFill>
                                <a:schemeClr val="tx1"/>
                              </a:solidFill>
                              <a:latin typeface="+mn-lt"/>
                              <a:cs typeface="Arial" panose="020B0604020202020204" pitchFamily="34" charset="0"/>
                            </a:rPr>
                            <a:t>Sufficient</a:t>
                          </a:r>
                          <a:r>
                            <a:rPr lang="en-US" altLang="zh-CN" sz="2400" dirty="0">
                              <a:solidFill>
                                <a:schemeClr val="tx1"/>
                              </a:solidFill>
                              <a:latin typeface="+mn-lt"/>
                              <a:cs typeface="Arial" panose="020B0604020202020204" pitchFamily="34" charset="0"/>
                            </a:rPr>
                            <a:t> </a:t>
                          </a:r>
                          <a14:m>
                            <m:oMath xmlns:m="http://schemas.openxmlformats.org/officeDocument/2006/math">
                              <m:sSub>
                                <m:sSubPr>
                                  <m:ctrlP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𝐹</m:t>
                                  </m:r>
                                </m:e>
                                <m:sub>
                                  <m:r>
                                    <a:rPr kumimoji="0" lang="en-US" altLang="zh-CN" sz="2400" b="0" i="1" u="none" strike="noStrike" kern="1200" cap="none" spc="0" normalizeH="0" baseline="0" noProof="0" smtClean="0">
                                      <a:ln>
                                        <a:noFill/>
                                      </a:ln>
                                      <a:solidFill>
                                        <a:srgbClr val="000000">
                                          <a:lumMod val="75000"/>
                                          <a:lumOff val="25000"/>
                                        </a:srgbClr>
                                      </a:solidFill>
                                      <a:effectLst/>
                                      <a:uLnTx/>
                                      <a:uFillTx/>
                                      <a:latin typeface="Cambria Math" panose="02040503050406030204" pitchFamily="18" charset="0"/>
                                      <a:cs typeface="+mn-cs"/>
                                    </a:rPr>
                                    <m:t>𝑠</m:t>
                                  </m:r>
                                </m:sub>
                              </m:sSub>
                            </m:oMath>
                          </a14:m>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9099732"/>
                      </a:ext>
                    </a:extLst>
                  </a:tr>
                  <a:tr h="370840">
                    <a:tc>
                      <a:txBody>
                        <a:bodyPr/>
                        <a:lstStyle/>
                        <a:p>
                          <a:r>
                            <a:rPr lang="en-US" altLang="zh-CN" sz="2400" dirty="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370840">
                    <a:tc>
                      <a:txBody>
                        <a:bodyPr/>
                        <a:lstStyle/>
                        <a:p>
                          <a:r>
                            <a:rPr lang="en-US" altLang="zh-CN" sz="2400" dirty="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2390853503"/>
                  </p:ext>
                </p:extLst>
              </p:nvPr>
            </p:nvGraphicFramePr>
            <p:xfrm>
              <a:off x="1870635" y="2207508"/>
              <a:ext cx="8128000" cy="1371600"/>
            </p:xfrm>
            <a:graphic>
              <a:graphicData uri="http://schemas.openxmlformats.org/drawingml/2006/table">
                <a:tbl>
                  <a:tblPr firstRow="1" bandRow="1">
                    <a:tableStyleId>{5C22544A-7EE6-4342-B048-85BDC9FD1C3A}</a:tableStyleId>
                  </a:tblPr>
                  <a:tblGrid>
                    <a:gridCol w="4385785">
                      <a:extLst>
                        <a:ext uri="{9D8B030D-6E8A-4147-A177-3AD203B41FA5}">
                          <a16:colId xmlns:a16="http://schemas.microsoft.com/office/drawing/2014/main" val="3761972599"/>
                        </a:ext>
                      </a:extLst>
                    </a:gridCol>
                    <a:gridCol w="3742215">
                      <a:extLst>
                        <a:ext uri="{9D8B030D-6E8A-4147-A177-3AD203B41FA5}">
                          <a16:colId xmlns:a16="http://schemas.microsoft.com/office/drawing/2014/main" val="3521404122"/>
                        </a:ext>
                      </a:extLst>
                    </a:gridCol>
                  </a:tblGrid>
                  <a:tr h="457200">
                    <a:tc>
                      <a:txBody>
                        <a:bodyPr/>
                        <a:lstStyle/>
                        <a:p>
                          <a:r>
                            <a:rPr lang="en-US" altLang="zh-CN" sz="2400" b="0" dirty="0">
                              <a:solidFill>
                                <a:schemeClr val="tx1"/>
                              </a:solidFill>
                              <a:latin typeface="+mn-lt"/>
                              <a:cs typeface="Arial" panose="020B0604020202020204" pitchFamily="34" charset="0"/>
                            </a:rPr>
                            <a:t>Speech</a:t>
                          </a:r>
                          <a:endParaRPr lang="zh-CN" altLang="en-US" sz="2400" b="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17073" t="-10667" r="-163" b="-230667"/>
                          </a:stretch>
                        </a:blipFill>
                      </a:tcPr>
                    </a:tc>
                    <a:extLst>
                      <a:ext uri="{0D108BD9-81ED-4DB2-BD59-A6C34878D82A}">
                        <a16:rowId xmlns:a16="http://schemas.microsoft.com/office/drawing/2014/main" val="1509099732"/>
                      </a:ext>
                    </a:extLst>
                  </a:tr>
                  <a:tr h="457200">
                    <a:tc>
                      <a:txBody>
                        <a:bodyPr/>
                        <a:lstStyle/>
                        <a:p>
                          <a:r>
                            <a:rPr lang="en-US" altLang="zh-CN" sz="2400" dirty="0">
                              <a:solidFill>
                                <a:schemeClr val="tx1"/>
                              </a:solidFill>
                              <a:latin typeface="+mn-lt"/>
                              <a:cs typeface="Arial" panose="020B0604020202020204" pitchFamily="34" charset="0"/>
                            </a:rPr>
                            <a:t>Microphone voice (&lt; 10kHz)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20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93410796"/>
                      </a:ext>
                    </a:extLst>
                  </a:tr>
                  <a:tr h="457200">
                    <a:tc>
                      <a:txBody>
                        <a:bodyPr/>
                        <a:lstStyle/>
                        <a:p>
                          <a:r>
                            <a:rPr lang="en-US" altLang="zh-CN" sz="2400" dirty="0">
                              <a:solidFill>
                                <a:schemeClr val="tx1"/>
                              </a:solidFill>
                              <a:latin typeface="+mn-lt"/>
                              <a:cs typeface="Arial" panose="020B0604020202020204" pitchFamily="34" charset="0"/>
                            </a:rPr>
                            <a:t>Telephone voice (&lt; 4kHz)</a:t>
                          </a:r>
                          <a:endParaRPr lang="zh-CN" altLang="en-US" sz="2400" dirty="0">
                            <a:solidFill>
                              <a:schemeClr val="tx1"/>
                            </a:solidFill>
                            <a:latin typeface="+mn-lt"/>
                            <a:cs typeface="Arial" panose="020B0604020202020204" pitchFamily="34" charset="0"/>
                          </a:endParaRPr>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400" dirty="0">
                              <a:solidFill>
                                <a:schemeClr val="tx1"/>
                              </a:solidFill>
                              <a:latin typeface="+mn-lt"/>
                              <a:cs typeface="Arial" panose="020B0604020202020204" pitchFamily="34" charset="0"/>
                            </a:rPr>
                            <a:t>8 kHz</a:t>
                          </a:r>
                          <a:endParaRPr lang="zh-CN" altLang="en-US" sz="2400" dirty="0">
                            <a:solidFill>
                              <a:schemeClr val="tx1"/>
                            </a:solidFill>
                            <a:latin typeface="+mn-lt"/>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004492"/>
                      </a:ext>
                    </a:extLst>
                  </a:tr>
                </a:tbl>
              </a:graphicData>
            </a:graphic>
          </p:graphicFrame>
        </mc:Fallback>
      </mc:AlternateContent>
    </p:spTree>
    <p:extLst>
      <p:ext uri="{BB962C8B-B14F-4D97-AF65-F5344CB8AC3E}">
        <p14:creationId xmlns:p14="http://schemas.microsoft.com/office/powerpoint/2010/main" val="128270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8E36-0F82-48CB-92AC-441A64A2BF95}"/>
              </a:ext>
            </a:extLst>
          </p:cNvPr>
          <p:cNvSpPr>
            <a:spLocks noGrp="1"/>
          </p:cNvSpPr>
          <p:nvPr>
            <p:ph type="title"/>
          </p:nvPr>
        </p:nvSpPr>
        <p:spPr/>
        <p:txBody>
          <a:bodyPr/>
          <a:lstStyle/>
          <a:p>
            <a:r>
              <a:rPr lang="en-US" altLang="zh-CN" dirty="0"/>
              <a:t>A/D conversion – Quantization</a:t>
            </a:r>
            <a:endParaRPr lang="zh-CN" altLang="en-US" dirty="0"/>
          </a:p>
        </p:txBody>
      </p:sp>
      <p:sp>
        <p:nvSpPr>
          <p:cNvPr id="3" name="内容占位符 2">
            <a:extLst>
              <a:ext uri="{FF2B5EF4-FFF2-40B4-BE49-F238E27FC236}">
                <a16:creationId xmlns:a16="http://schemas.microsoft.com/office/drawing/2014/main" id="{6341C70A-AAD4-4250-A21A-EEAE7FC350BC}"/>
              </a:ext>
            </a:extLst>
          </p:cNvPr>
          <p:cNvSpPr>
            <a:spLocks noGrp="1"/>
          </p:cNvSpPr>
          <p:nvPr>
            <p:ph idx="1"/>
          </p:nvPr>
        </p:nvSpPr>
        <p:spPr/>
        <p:txBody>
          <a:bodyPr/>
          <a:lstStyle/>
          <a:p>
            <a:endParaRPr lang="zh-CN" altLang="en-US"/>
          </a:p>
        </p:txBody>
      </p:sp>
      <p:sp>
        <p:nvSpPr>
          <p:cNvPr id="4" name="页脚占位符 3">
            <a:extLst>
              <a:ext uri="{FF2B5EF4-FFF2-40B4-BE49-F238E27FC236}">
                <a16:creationId xmlns:a16="http://schemas.microsoft.com/office/drawing/2014/main" id="{141B9CB3-CF6E-4FEB-80E7-9EC455C3065E}"/>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F8C8E1B2-3A77-485D-8D84-8FDA6F130DC5}"/>
              </a:ext>
            </a:extLst>
          </p:cNvPr>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dirty="0"/>
          </a:p>
        </p:txBody>
      </p:sp>
      <p:pic>
        <p:nvPicPr>
          <p:cNvPr id="6" name="图片 5">
            <a:extLst>
              <a:ext uri="{FF2B5EF4-FFF2-40B4-BE49-F238E27FC236}">
                <a16:creationId xmlns:a16="http://schemas.microsoft.com/office/drawing/2014/main" id="{05EB8702-2433-4A39-955B-285BBA986E6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064" t="37231" r="32129" b="26974"/>
          <a:stretch/>
        </p:blipFill>
        <p:spPr>
          <a:xfrm rot="10800000">
            <a:off x="2453598" y="2054898"/>
            <a:ext cx="7284803" cy="3325624"/>
          </a:xfrm>
          <a:prstGeom prst="rect">
            <a:avLst/>
          </a:prstGeom>
        </p:spPr>
      </p:pic>
    </p:spTree>
    <p:extLst>
      <p:ext uri="{BB962C8B-B14F-4D97-AF65-F5344CB8AC3E}">
        <p14:creationId xmlns:p14="http://schemas.microsoft.com/office/powerpoint/2010/main" val="4047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6639-0EF8-4D7E-9647-C04BDFE952D5}"/>
              </a:ext>
            </a:extLst>
          </p:cNvPr>
          <p:cNvSpPr>
            <a:spLocks noGrp="1"/>
          </p:cNvSpPr>
          <p:nvPr>
            <p:ph type="title"/>
          </p:nvPr>
        </p:nvSpPr>
        <p:spPr/>
        <p:txBody>
          <a:bodyPr>
            <a:normAutofit/>
          </a:bodyPr>
          <a:lstStyle/>
          <a:p>
            <a:r>
              <a:rPr lang="en-US" altLang="zh-CN" dirty="0"/>
              <a:t>A/D conversion – Code scheme</a:t>
            </a:r>
            <a:endParaRPr lang="zh-CN" altLang="en-US" dirty="0"/>
          </a:p>
        </p:txBody>
      </p:sp>
      <p:sp>
        <p:nvSpPr>
          <p:cNvPr id="3" name="内容占位符 2">
            <a:extLst>
              <a:ext uri="{FF2B5EF4-FFF2-40B4-BE49-F238E27FC236}">
                <a16:creationId xmlns:a16="http://schemas.microsoft.com/office/drawing/2014/main" id="{97FC2DF9-FEC8-486C-8F43-AFC8C2BCAF5A}"/>
              </a:ext>
            </a:extLst>
          </p:cNvPr>
          <p:cNvSpPr>
            <a:spLocks noGrp="1"/>
          </p:cNvSpPr>
          <p:nvPr>
            <p:ph idx="1"/>
          </p:nvPr>
        </p:nvSpPr>
        <p:spPr/>
        <p:txBody>
          <a:bodyPr/>
          <a:lstStyle/>
          <a:p>
            <a:r>
              <a:rPr lang="en-US" altLang="zh-CN" dirty="0"/>
              <a:t>The resolution of the ADC can be determined by its bit length</a:t>
            </a:r>
          </a:p>
          <a:p>
            <a:endParaRPr lang="zh-CN" altLang="en-US" dirty="0"/>
          </a:p>
        </p:txBody>
      </p:sp>
      <p:sp>
        <p:nvSpPr>
          <p:cNvPr id="4" name="页脚占位符 3">
            <a:extLst>
              <a:ext uri="{FF2B5EF4-FFF2-40B4-BE49-F238E27FC236}">
                <a16:creationId xmlns:a16="http://schemas.microsoft.com/office/drawing/2014/main" id="{D572FEA0-29EE-4377-8414-4397195BD709}"/>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EEBABBD-86CE-4019-A1F1-C9A874C3025A}"/>
              </a:ext>
            </a:extLst>
          </p:cNvPr>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dirty="0"/>
          </a:p>
        </p:txBody>
      </p:sp>
      <p:pic>
        <p:nvPicPr>
          <p:cNvPr id="1026" name="Picture 2" descr="Digital Signal Resolution Example">
            <a:extLst>
              <a:ext uri="{FF2B5EF4-FFF2-40B4-BE49-F238E27FC236}">
                <a16:creationId xmlns:a16="http://schemas.microsoft.com/office/drawing/2014/main" id="{BF00E3EF-6EE3-4E8F-84CA-C4BE837587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54991" y="2005233"/>
            <a:ext cx="5277394" cy="3159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C Bit Rate Conversion Chart">
            <a:extLst>
              <a:ext uri="{FF2B5EF4-FFF2-40B4-BE49-F238E27FC236}">
                <a16:creationId xmlns:a16="http://schemas.microsoft.com/office/drawing/2014/main" id="{E75E2DEC-CE1E-4F3A-9F0F-D4D9E4F0E2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767"/>
          <a:stretch/>
        </p:blipFill>
        <p:spPr bwMode="auto">
          <a:xfrm>
            <a:off x="6683126" y="2510453"/>
            <a:ext cx="5196739" cy="239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01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B6639-0EF8-4D7E-9647-C04BDFE952D5}"/>
              </a:ext>
            </a:extLst>
          </p:cNvPr>
          <p:cNvSpPr>
            <a:spLocks noGrp="1"/>
          </p:cNvSpPr>
          <p:nvPr>
            <p:ph type="title"/>
          </p:nvPr>
        </p:nvSpPr>
        <p:spPr/>
        <p:txBody>
          <a:bodyPr>
            <a:normAutofit/>
          </a:bodyPr>
          <a:lstStyle/>
          <a:p>
            <a:r>
              <a:rPr lang="en-US" altLang="zh-CN" dirty="0"/>
              <a:t>A/D conversion – Code scheme</a:t>
            </a:r>
            <a:endParaRPr lang="zh-CN" altLang="en-US" dirty="0"/>
          </a:p>
        </p:txBody>
      </p:sp>
      <p:sp>
        <p:nvSpPr>
          <p:cNvPr id="3" name="内容占位符 2">
            <a:extLst>
              <a:ext uri="{FF2B5EF4-FFF2-40B4-BE49-F238E27FC236}">
                <a16:creationId xmlns:a16="http://schemas.microsoft.com/office/drawing/2014/main" id="{97FC2DF9-FEC8-486C-8F43-AFC8C2BCAF5A}"/>
              </a:ext>
            </a:extLst>
          </p:cNvPr>
          <p:cNvSpPr>
            <a:spLocks noGrp="1"/>
          </p:cNvSpPr>
          <p:nvPr>
            <p:ph idx="1"/>
          </p:nvPr>
        </p:nvSpPr>
        <p:spPr/>
        <p:txBody>
          <a:bodyPr/>
          <a:lstStyle/>
          <a:p>
            <a:r>
              <a:rPr lang="en-US" altLang="zh-CN" dirty="0"/>
              <a:t>NBC (Natural Binary Code), FBC (Folded Binary Code), RBC (</a:t>
            </a:r>
            <a:r>
              <a:rPr lang="en-US" altLang="zh-CN" dirty="0" err="1"/>
              <a:t>Grayor</a:t>
            </a:r>
            <a:r>
              <a:rPr lang="en-US" altLang="zh-CN" dirty="0"/>
              <a:t> Reflected Binary Code)</a:t>
            </a:r>
            <a:endParaRPr lang="zh-CN" altLang="en-US" dirty="0"/>
          </a:p>
        </p:txBody>
      </p:sp>
      <p:sp>
        <p:nvSpPr>
          <p:cNvPr id="4" name="页脚占位符 3">
            <a:extLst>
              <a:ext uri="{FF2B5EF4-FFF2-40B4-BE49-F238E27FC236}">
                <a16:creationId xmlns:a16="http://schemas.microsoft.com/office/drawing/2014/main" id="{D572FEA0-29EE-4377-8414-4397195BD709}"/>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EEBABBD-86CE-4019-A1F1-C9A874C3025A}"/>
              </a:ext>
            </a:extLst>
          </p:cNvPr>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dirty="0"/>
          </a:p>
        </p:txBody>
      </p:sp>
      <p:grpSp>
        <p:nvGrpSpPr>
          <p:cNvPr id="8" name="组合 7">
            <a:extLst>
              <a:ext uri="{FF2B5EF4-FFF2-40B4-BE49-F238E27FC236}">
                <a16:creationId xmlns:a16="http://schemas.microsoft.com/office/drawing/2014/main" id="{B1E6DCEB-6F4B-4074-B9D7-41955F40597F}"/>
              </a:ext>
            </a:extLst>
          </p:cNvPr>
          <p:cNvGrpSpPr/>
          <p:nvPr/>
        </p:nvGrpSpPr>
        <p:grpSpPr>
          <a:xfrm>
            <a:off x="2982675" y="1386126"/>
            <a:ext cx="5462169" cy="5073665"/>
            <a:chOff x="2991141" y="1305384"/>
            <a:chExt cx="5462169" cy="5073665"/>
          </a:xfrm>
        </p:grpSpPr>
        <p:pic>
          <p:nvPicPr>
            <p:cNvPr id="6" name="图片 5">
              <a:extLst>
                <a:ext uri="{FF2B5EF4-FFF2-40B4-BE49-F238E27FC236}">
                  <a16:creationId xmlns:a16="http://schemas.microsoft.com/office/drawing/2014/main" id="{9B0E2B5C-D1C9-400C-8D44-66BD37A3F692}"/>
                </a:ext>
              </a:extLst>
            </p:cNvPr>
            <p:cNvPicPr>
              <a:picLocks noChangeAspect="1"/>
            </p:cNvPicPr>
            <p:nvPr/>
          </p:nvPicPr>
          <p:blipFill rotWithShape="1">
            <a:blip r:embed="rId3"/>
            <a:srcRect b="10148"/>
            <a:stretch/>
          </p:blipFill>
          <p:spPr>
            <a:xfrm>
              <a:off x="3008331" y="1305384"/>
              <a:ext cx="5444979" cy="2674662"/>
            </a:xfrm>
            <a:prstGeom prst="rect">
              <a:avLst/>
            </a:prstGeom>
          </p:spPr>
        </p:pic>
        <p:pic>
          <p:nvPicPr>
            <p:cNvPr id="7" name="图片 6">
              <a:extLst>
                <a:ext uri="{FF2B5EF4-FFF2-40B4-BE49-F238E27FC236}">
                  <a16:creationId xmlns:a16="http://schemas.microsoft.com/office/drawing/2014/main" id="{17BB1F3C-8E11-4094-9D44-5B805CDCDA21}"/>
                </a:ext>
              </a:extLst>
            </p:cNvPr>
            <p:cNvPicPr>
              <a:picLocks noChangeAspect="1"/>
            </p:cNvPicPr>
            <p:nvPr/>
          </p:nvPicPr>
          <p:blipFill rotWithShape="1">
            <a:blip r:embed="rId4"/>
            <a:srcRect t="7834"/>
            <a:stretch/>
          </p:blipFill>
          <p:spPr>
            <a:xfrm>
              <a:off x="2991141" y="3980046"/>
              <a:ext cx="5442505" cy="2399003"/>
            </a:xfrm>
            <a:prstGeom prst="rect">
              <a:avLst/>
            </a:prstGeom>
          </p:spPr>
        </p:pic>
      </p:grpSp>
    </p:spTree>
    <p:extLst>
      <p:ext uri="{BB962C8B-B14F-4D97-AF65-F5344CB8AC3E}">
        <p14:creationId xmlns:p14="http://schemas.microsoft.com/office/powerpoint/2010/main" val="348425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p:sp>
        <p:nvSpPr>
          <p:cNvPr id="3" name="内容占位符 2"/>
          <p:cNvSpPr>
            <a:spLocks noGrp="1"/>
          </p:cNvSpPr>
          <p:nvPr>
            <p:ph idx="1"/>
          </p:nvPr>
        </p:nvSpPr>
        <p:spPr/>
        <p:txBody>
          <a:bodyPr/>
          <a:lstStyle/>
          <a:p>
            <a:r>
              <a:rPr lang="en-US" altLang="zh-CN" dirty="0"/>
              <a:t>Speech signal analysis to produce a sequence of acoustic feature vectors</a:t>
            </a:r>
          </a:p>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cxnSp>
        <p:nvCxnSpPr>
          <p:cNvPr id="14" name="直接箭头连接符 13"/>
          <p:cNvCxnSpPr>
            <a:endCxn id="18" idx="1"/>
          </p:cNvCxnSpPr>
          <p:nvPr/>
        </p:nvCxnSpPr>
        <p:spPr>
          <a:xfrm>
            <a:off x="1886858" y="3759200"/>
            <a:ext cx="218613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2602511" y="3917764"/>
                <a:ext cx="533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602511" y="3917764"/>
                <a:ext cx="533095" cy="307777"/>
              </a:xfrm>
              <a:prstGeom prst="rect">
                <a:avLst/>
              </a:prstGeom>
              <a:blipFill>
                <a:blip r:embed="rId2"/>
                <a:stretch>
                  <a:fillRect l="-6897" t="-4000" r="-18391" b="-36000"/>
                </a:stretch>
              </a:blipFill>
            </p:spPr>
            <p:txBody>
              <a:bodyPr/>
              <a:lstStyle/>
              <a:p>
                <a:r>
                  <a:rPr lang="zh-CN" altLang="en-US">
                    <a:noFill/>
                  </a:rPr>
                  <a:t> </a:t>
                </a:r>
              </a:p>
            </p:txBody>
          </p:sp>
        </mc:Fallback>
      </mc:AlternateContent>
      <p:sp>
        <p:nvSpPr>
          <p:cNvPr id="18" name="流程图: 终止 17"/>
          <p:cNvSpPr/>
          <p:nvPr/>
        </p:nvSpPr>
        <p:spPr>
          <a:xfrm>
            <a:off x="4072995" y="3342319"/>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ASR </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Front End</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箭头连接符 18"/>
          <p:cNvCxnSpPr/>
          <p:nvPr/>
        </p:nvCxnSpPr>
        <p:spPr>
          <a:xfrm>
            <a:off x="5864593" y="3759199"/>
            <a:ext cx="269883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860869" y="3371346"/>
            <a:ext cx="264450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Arial" panose="020B0604020202020204" pitchFamily="34" charset="0"/>
              </a:rPr>
              <a:t>Acoustic Feature Vectors</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3" name="文本框 22"/>
              <p:cNvSpPr txBox="1"/>
              <p:nvPr/>
            </p:nvSpPr>
            <p:spPr>
              <a:xfrm>
                <a:off x="6829445" y="3917764"/>
                <a:ext cx="6433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r>
                        <a:rPr lang="en-US" altLang="zh-CN" sz="2000" i="1">
                          <a:latin typeface="Cambria Math" panose="02040503050406030204" pitchFamily="18" charset="0"/>
                        </a:rPr>
                        <m:t>𝑘</m:t>
                      </m:r>
                      <m:r>
                        <a:rPr lang="en-US" altLang="zh-CN" sz="2000" i="1">
                          <a:latin typeface="Cambria Math" panose="02040503050406030204" pitchFamily="18" charset="0"/>
                        </a:rPr>
                        <m:t>)</m:t>
                      </m:r>
                    </m:oMath>
                  </m:oMathPara>
                </a14:m>
                <a:endParaRPr lang="zh-CN" altLang="en-US" sz="20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829445" y="3917764"/>
                <a:ext cx="643381" cy="307777"/>
              </a:xfrm>
              <a:prstGeom prst="rect">
                <a:avLst/>
              </a:prstGeom>
              <a:blipFill>
                <a:blip r:embed="rId5"/>
                <a:stretch>
                  <a:fillRect l="-4717" t="-4000" r="-13208" b="-36000"/>
                </a:stretch>
              </a:blipFill>
            </p:spPr>
            <p:txBody>
              <a:bodyPr/>
              <a:lstStyle/>
              <a:p>
                <a:r>
                  <a:rPr lang="zh-CN" altLang="en-US">
                    <a:noFill/>
                  </a:rPr>
                  <a:t> </a:t>
                </a:r>
              </a:p>
            </p:txBody>
          </p:sp>
        </mc:Fallback>
      </mc:AlternateContent>
      <p:sp>
        <p:nvSpPr>
          <p:cNvPr id="25" name="流程图: 终止 24"/>
          <p:cNvSpPr/>
          <p:nvPr/>
        </p:nvSpPr>
        <p:spPr>
          <a:xfrm>
            <a:off x="8563428" y="3342318"/>
            <a:ext cx="1791605" cy="833763"/>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5" name="直接连接符 14"/>
          <p:cNvCxnSpPr/>
          <p:nvPr/>
        </p:nvCxnSpPr>
        <p:spPr>
          <a:xfrm>
            <a:off x="1805605" y="349763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1886858" y="271388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nvCxnSpPr>
        <p:spPr>
          <a:xfrm flipV="1">
            <a:off x="2021447"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21194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394827" y="2954167"/>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575941" y="308370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2760587" y="3165791"/>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2951087" y="3068467"/>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313396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324467" y="2713883"/>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514967" y="2750432"/>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3720707" y="2855107"/>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996558" y="306211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186538" y="291239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370889" y="292045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547957" y="305461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737960" y="316483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922142" y="3045606"/>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109318" y="282462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296892" y="27017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482310" y="272652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697847" y="2841774"/>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957915" y="2191758"/>
            <a:ext cx="1744388" cy="400110"/>
          </a:xfrm>
          <a:prstGeom prst="rect">
            <a:avLst/>
          </a:prstGeom>
        </p:spPr>
        <p:txBody>
          <a:bodyPr wrap="none">
            <a:spAutoFit/>
          </a:bodyPr>
          <a:lstStyle/>
          <a:p>
            <a:r>
              <a:rPr lang="en-US" altLang="zh-CN" sz="2000" dirty="0"/>
              <a:t>Sampled signal</a:t>
            </a:r>
            <a:endParaRPr lang="zh-CN" altLang="en-US" sz="2000" dirty="0"/>
          </a:p>
        </p:txBody>
      </p:sp>
    </p:spTree>
    <p:extLst>
      <p:ext uri="{BB962C8B-B14F-4D97-AF65-F5344CB8AC3E}">
        <p14:creationId xmlns:p14="http://schemas.microsoft.com/office/powerpoint/2010/main" val="47505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Features should contain sufficient information to distinguish between phones</a:t>
                </a:r>
              </a:p>
              <a:p>
                <a:pPr lvl="1"/>
                <a:r>
                  <a:rPr lang="en-US" altLang="zh-CN" dirty="0"/>
                  <a:t>Good time resolution (10ms)</a:t>
                </a:r>
              </a:p>
              <a:p>
                <a:pPr lvl="1"/>
                <a:r>
                  <a:rPr lang="en-US" altLang="zh-CN" dirty="0"/>
                  <a:t>Good frequency resolution (20 ∼ 40 channels)</a:t>
                </a:r>
              </a:p>
              <a:p>
                <a:r>
                  <a:rPr lang="en-US" altLang="zh-CN" dirty="0"/>
                  <a:t>Be separated from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𝐹</m:t>
                        </m:r>
                      </m:e>
                      <m:sub>
                        <m:r>
                          <a:rPr lang="en-US" altLang="zh-CN" i="1" dirty="0" smtClean="0">
                            <a:latin typeface="Cambria Math" panose="02040503050406030204" pitchFamily="18" charset="0"/>
                          </a:rPr>
                          <m:t>0</m:t>
                        </m:r>
                      </m:sub>
                    </m:sSub>
                  </m:oMath>
                </a14:m>
                <a:r>
                  <a:rPr lang="en-US" altLang="zh-CN" dirty="0"/>
                  <a:t> and its harmonics </a:t>
                </a:r>
              </a:p>
              <a:p>
                <a:r>
                  <a:rPr lang="en-US" altLang="zh-CN" dirty="0"/>
                  <a:t>Be robust against speaker variation</a:t>
                </a:r>
              </a:p>
              <a:p>
                <a:r>
                  <a:rPr lang="en-US" altLang="zh-CN" dirty="0"/>
                  <a:t>Be robust against noise or channel distortions</a:t>
                </a:r>
              </a:p>
              <a:p>
                <a:r>
                  <a:rPr lang="en-US" altLang="zh-CN" dirty="0"/>
                  <a:t>Have good “pattern recognition characteristics”</a:t>
                </a:r>
              </a:p>
              <a:p>
                <a:pPr lvl="1"/>
                <a:r>
                  <a:rPr lang="en-US" altLang="zh-CN" dirty="0"/>
                  <a:t>Low feature dimension</a:t>
                </a:r>
              </a:p>
              <a:p>
                <a:pPr lvl="1"/>
                <a:r>
                  <a:rPr lang="en-US" altLang="zh-CN" dirty="0"/>
                  <a:t>Features are independent of each other (NB: this applies to GMMs, but not required for NN-based systems)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extLst>
      <p:ext uri="{BB962C8B-B14F-4D97-AF65-F5344CB8AC3E}">
        <p14:creationId xmlns:p14="http://schemas.microsoft.com/office/powerpoint/2010/main" val="185689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7" name="流程图: 终止 6"/>
          <p:cNvSpPr/>
          <p:nvPr/>
        </p:nvSpPr>
        <p:spPr>
          <a:xfrm>
            <a:off x="278124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550192"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550192" y="1021695"/>
                <a:ext cx="563488" cy="276999"/>
              </a:xfrm>
              <a:prstGeom prst="rect">
                <a:avLst/>
              </a:prstGeom>
              <a:blipFill>
                <a:blip r:embed="rId3"/>
                <a:stretch>
                  <a:fillRect l="-5376" t="-4444" r="-15054" b="-35556"/>
                </a:stretch>
              </a:blipFill>
            </p:spPr>
            <p:txBody>
              <a:bodyPr/>
              <a:lstStyle/>
              <a:p>
                <a:r>
                  <a:rPr lang="zh-CN" altLang="en-US">
                    <a:noFill/>
                  </a:rPr>
                  <a:t> </a:t>
                </a:r>
              </a:p>
            </p:txBody>
          </p:sp>
        </mc:Fallback>
      </mc:AlternateContent>
      <p:cxnSp>
        <p:nvCxnSpPr>
          <p:cNvPr id="13" name="直接箭头连接符 12"/>
          <p:cNvCxnSpPr/>
          <p:nvPr/>
        </p:nvCxnSpPr>
        <p:spPr>
          <a:xfrm>
            <a:off x="211368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471906"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804344"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841144" y="1346379"/>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841144" y="1346379"/>
                <a:ext cx="183320" cy="276999"/>
              </a:xfrm>
              <a:prstGeom prst="rect">
                <a:avLst/>
              </a:prstGeom>
              <a:blipFill>
                <a:blip r:embed="rId4"/>
                <a:stretch>
                  <a:fillRect l="-20000" r="-13333"/>
                </a:stretch>
              </a:blipFill>
            </p:spPr>
            <p:txBody>
              <a:bodyPr/>
              <a:lstStyle/>
              <a:p>
                <a:r>
                  <a:rPr lang="zh-CN" altLang="en-US">
                    <a:noFill/>
                  </a:rPr>
                  <a:t> </a:t>
                </a:r>
              </a:p>
            </p:txBody>
          </p:sp>
        </mc:Fallback>
      </mc:AlternateContent>
      <p:sp>
        <p:nvSpPr>
          <p:cNvPr id="19" name="流程图: 终止 6"/>
          <p:cNvSpPr/>
          <p:nvPr/>
        </p:nvSpPr>
        <p:spPr>
          <a:xfrm>
            <a:off x="818664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p:cNvSpPr txBox="1"/>
              <p:nvPr/>
            </p:nvSpPr>
            <p:spPr>
              <a:xfrm>
                <a:off x="7499814" y="1352582"/>
                <a:ext cx="257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499814" y="1352582"/>
                <a:ext cx="257827" cy="276999"/>
              </a:xfrm>
              <a:prstGeom prst="rect">
                <a:avLst/>
              </a:prstGeom>
              <a:blipFill>
                <a:blip r:embed="rId5"/>
                <a:stretch>
                  <a:fillRect l="-13953" r="-2326"/>
                </a:stretch>
              </a:blipFill>
            </p:spPr>
            <p:txBody>
              <a:bodyPr/>
              <a:lstStyle/>
              <a:p>
                <a:r>
                  <a:rPr lang="zh-CN" altLang="en-US">
                    <a:noFill/>
                  </a:rPr>
                  <a:t> </a:t>
                </a:r>
              </a:p>
            </p:txBody>
          </p:sp>
        </mc:Fallback>
      </mc:AlternateContent>
      <p:cxnSp>
        <p:nvCxnSpPr>
          <p:cNvPr id="22" name="直接箭头连接符 21"/>
          <p:cNvCxnSpPr/>
          <p:nvPr/>
        </p:nvCxnSpPr>
        <p:spPr>
          <a:xfrm>
            <a:off x="9198190"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186640"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208840"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197290"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346497"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346497" y="1540491"/>
                <a:ext cx="559192" cy="276999"/>
              </a:xfrm>
              <a:prstGeom prst="rect">
                <a:avLst/>
              </a:prstGeom>
              <a:blipFill>
                <a:blip r:embed="rId6"/>
                <a:stretch>
                  <a:fillRect l="-5435" t="-4444" r="-15217" b="-37778"/>
                </a:stretch>
              </a:blipFill>
            </p:spPr>
            <p:txBody>
              <a:bodyPr/>
              <a:lstStyle/>
              <a:p>
                <a:r>
                  <a:rPr lang="zh-CN" altLang="en-US">
                    <a:noFill/>
                  </a:rPr>
                  <a:t> </a:t>
                </a:r>
              </a:p>
            </p:txBody>
          </p:sp>
        </mc:Fallback>
      </mc:AlternateContent>
      <p:cxnSp>
        <p:nvCxnSpPr>
          <p:cNvPr id="29" name="直接箭头连接符 28"/>
          <p:cNvCxnSpPr/>
          <p:nvPr/>
        </p:nvCxnSpPr>
        <p:spPr>
          <a:xfrm>
            <a:off x="9208840"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197290"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208840"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197290"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流程图: 终止 6"/>
          <p:cNvSpPr/>
          <p:nvPr/>
        </p:nvSpPr>
        <p:spPr>
          <a:xfrm>
            <a:off x="6280487"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469848"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783855"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123392"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473487"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346497" y="2595832"/>
                <a:ext cx="826700"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346497" y="2595832"/>
                <a:ext cx="826700" cy="367345"/>
              </a:xfrm>
              <a:prstGeom prst="rect">
                <a:avLst/>
              </a:prstGeom>
              <a:blipFill>
                <a:blip r:embed="rId7"/>
                <a:stretch>
                  <a:fillRect r="-220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429053"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429053" y="3647628"/>
                <a:ext cx="600485" cy="276999"/>
              </a:xfrm>
              <a:prstGeom prst="rect">
                <a:avLst/>
              </a:prstGeom>
              <a:blipFill>
                <a:blip r:embed="rId8"/>
                <a:stretch>
                  <a:fillRect l="-9184" t="-2174" r="-14286"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429053"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429053"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195432"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195432" y="5711606"/>
                <a:ext cx="498150" cy="276999"/>
              </a:xfrm>
              <a:prstGeom prst="rect">
                <a:avLst/>
              </a:prstGeom>
              <a:blipFill>
                <a:blip r:embed="rId10"/>
                <a:stretch>
                  <a:fillRect l="-6098" t="-4444" r="-17073" b="-37778"/>
                </a:stretch>
              </a:blipFill>
            </p:spPr>
            <p:txBody>
              <a:bodyPr/>
              <a:lstStyle/>
              <a:p>
                <a:r>
                  <a:rPr lang="zh-CN" altLang="en-US">
                    <a:noFill/>
                  </a:rPr>
                  <a:t> </a:t>
                </a:r>
              </a:p>
            </p:txBody>
          </p:sp>
        </mc:Fallback>
      </mc:AlternateContent>
      <p:cxnSp>
        <p:nvCxnSpPr>
          <p:cNvPr id="56" name="直接箭头连接符 55"/>
          <p:cNvCxnSpPr/>
          <p:nvPr/>
        </p:nvCxnSpPr>
        <p:spPr>
          <a:xfrm>
            <a:off x="7921312"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519078"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7895912"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6926762"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6926762" y="2456419"/>
                <a:ext cx="1107033" cy="647293"/>
              </a:xfrm>
              <a:prstGeom prst="rect">
                <a:avLst/>
              </a:prstGeom>
              <a:blipFill>
                <a:blip r:embed="rId11"/>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165C272-E2E8-423A-8C0C-7DFFBDBAF7E0}"/>
                  </a:ext>
                </a:extLst>
              </p:cNvPr>
              <p:cNvSpPr txBox="1"/>
              <p:nvPr/>
            </p:nvSpPr>
            <p:spPr>
              <a:xfrm>
                <a:off x="7620671"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F165C272-E2E8-423A-8C0C-7DFFBDBAF7E0}"/>
                  </a:ext>
                </a:extLst>
              </p:cNvPr>
              <p:cNvSpPr txBox="1">
                <a:spLocks noRot="1" noChangeAspect="1" noMove="1" noResize="1" noEditPoints="1" noAdjustHandles="1" noChangeArrowheads="1" noChangeShapeType="1" noTextEdit="1"/>
              </p:cNvSpPr>
              <p:nvPr/>
            </p:nvSpPr>
            <p:spPr>
              <a:xfrm>
                <a:off x="7620671" y="5733456"/>
                <a:ext cx="488467" cy="276999"/>
              </a:xfrm>
              <a:prstGeom prst="rect">
                <a:avLst/>
              </a:prstGeom>
              <a:blipFill>
                <a:blip r:embed="rId12"/>
                <a:stretch>
                  <a:fillRect l="-6250" t="-4444" r="-1875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DB0DD53-1072-4FAE-B941-CA6F29E9796A}"/>
                  </a:ext>
                </a:extLst>
              </p:cNvPr>
              <p:cNvSpPr txBox="1"/>
              <p:nvPr/>
            </p:nvSpPr>
            <p:spPr>
              <a:xfrm>
                <a:off x="5300289"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EDB0DD53-1072-4FAE-B941-CA6F29E9796A}"/>
                  </a:ext>
                </a:extLst>
              </p:cNvPr>
              <p:cNvSpPr txBox="1">
                <a:spLocks noRot="1" noChangeAspect="1" noMove="1" noResize="1" noEditPoints="1" noAdjustHandles="1" noChangeArrowheads="1" noChangeShapeType="1" noTextEdit="1"/>
              </p:cNvSpPr>
              <p:nvPr/>
            </p:nvSpPr>
            <p:spPr>
              <a:xfrm>
                <a:off x="5300289" y="5721717"/>
                <a:ext cx="1345305" cy="830997"/>
              </a:xfrm>
              <a:prstGeom prst="rect">
                <a:avLst/>
              </a:prstGeom>
              <a:blipFill>
                <a:blip r:embed="rId13"/>
                <a:stretch>
                  <a:fillRect l="-2715" t="-1471" b="-11029"/>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E8E6F23B-5FC4-4C4E-B250-E6D6D79FA824}"/>
              </a:ext>
            </a:extLst>
          </p:cNvPr>
          <p:cNvCxnSpPr/>
          <p:nvPr/>
        </p:nvCxnSpPr>
        <p:spPr>
          <a:xfrm>
            <a:off x="7506377"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6" name="灯片编号占位符 5">
            <a:extLst>
              <a:ext uri="{FF2B5EF4-FFF2-40B4-BE49-F238E27FC236}">
                <a16:creationId xmlns:a16="http://schemas.microsoft.com/office/drawing/2014/main" id="{BF6ECA83-C1F2-4B68-BC0A-5C505B8A2EF3}"/>
              </a:ext>
            </a:extLst>
          </p:cNvPr>
          <p:cNvSpPr>
            <a:spLocks noGrp="1"/>
          </p:cNvSpPr>
          <p:nvPr>
            <p:ph type="sldNum" sz="quarter" idx="12"/>
          </p:nvPr>
        </p:nvSpPr>
        <p:spPr>
          <a:xfrm>
            <a:off x="10255310" y="6459791"/>
            <a:ext cx="1312025" cy="365125"/>
          </a:xfrm>
        </p:spPr>
        <p:txBody>
          <a:bodyPr/>
          <a:lstStyle/>
          <a:p>
            <a:pPr>
              <a:defRPr/>
            </a:pPr>
            <a:fld id="{B9CD4CCB-73CB-499F-9483-72A1F6A46DBE}" type="slidenum">
              <a:rPr lang="zh-TW" altLang="en-US" smtClean="0"/>
              <a:pPr>
                <a:defRPr/>
              </a:pPr>
              <a:t>17</a:t>
            </a:fld>
            <a:endParaRPr lang="en-US" altLang="zh-TW" dirty="0"/>
          </a:p>
        </p:txBody>
      </p:sp>
    </p:spTree>
    <p:extLst>
      <p:ext uri="{BB962C8B-B14F-4D97-AF65-F5344CB8AC3E}">
        <p14:creationId xmlns:p14="http://schemas.microsoft.com/office/powerpoint/2010/main" val="280223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sp>
        <p:nvSpPr>
          <p:cNvPr id="3" name="内容占位符 2"/>
          <p:cNvSpPr>
            <a:spLocks noGrp="1"/>
          </p:cNvSpPr>
          <p:nvPr>
            <p:ph idx="1"/>
          </p:nvPr>
        </p:nvSpPr>
        <p:spPr/>
        <p:txBody>
          <a:bodyPr/>
          <a:lstStyle/>
          <a:p>
            <a:r>
              <a:rPr lang="en-US" altLang="zh-CN" dirty="0"/>
              <a:t>Pre-emphasis increases the magnitude of higher frequencies in the speech signal compared with lower frequencies</a:t>
            </a:r>
          </a:p>
          <a:p>
            <a:r>
              <a:rPr lang="en-US" altLang="zh-CN" dirty="0"/>
              <a:t>Spectral Tilt</a:t>
            </a:r>
          </a:p>
          <a:p>
            <a:pPr lvl="1"/>
            <a:r>
              <a:rPr lang="en-US" altLang="zh-CN" dirty="0"/>
              <a:t>The speech signal has more energy at low frequencies (for voiced speech)</a:t>
            </a:r>
          </a:p>
          <a:p>
            <a:pPr lvl="1"/>
            <a:r>
              <a:rPr lang="en-US" altLang="zh-CN" dirty="0"/>
              <a:t>This is due to the glottal source (see the figure)</a:t>
            </a:r>
          </a:p>
          <a:p>
            <a:r>
              <a:rPr lang="en-US" altLang="zh-CN" dirty="0"/>
              <a:t>Pre-emphasis (first-order) filter boosts higher frequencies: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dirty="0"/>
          </a:p>
        </p:txBody>
      </p:sp>
      <mc:AlternateContent xmlns:mc="http://schemas.openxmlformats.org/markup-compatibility/2006" xmlns:a14="http://schemas.microsoft.com/office/drawing/2010/main">
        <mc:Choice Requires="a14">
          <p:sp>
            <p:nvSpPr>
              <p:cNvPr id="7" name="文本框 6"/>
              <p:cNvSpPr txBox="1"/>
              <p:nvPr/>
            </p:nvSpPr>
            <p:spPr>
              <a:xfrm>
                <a:off x="1939909" y="3901216"/>
                <a:ext cx="9264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i="1">
                          <a:latin typeface="Cambria Math" panose="02040503050406030204" pitchFamily="18" charset="0"/>
                        </a:rPr>
                        <m:t>−</m:t>
                      </m:r>
                      <m:r>
                        <a:rPr lang="en-US" altLang="zh-CN" sz="2400" i="1">
                          <a:latin typeface="Cambria Math" panose="02040503050406030204" pitchFamily="18" charset="0"/>
                        </a:rPr>
                        <m:t>𝛼</m:t>
                      </m:r>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e>
                      </m:d>
                      <m:r>
                        <a:rPr lang="en-US" altLang="zh-CN" sz="2400" i="1">
                          <a:latin typeface="Cambria Math" panose="02040503050406030204" pitchFamily="18" charset="0"/>
                        </a:rPr>
                        <m:t>,  0.95&lt;</m:t>
                      </m:r>
                      <m:r>
                        <a:rPr lang="en-US" altLang="zh-CN" sz="2400" i="1">
                          <a:latin typeface="Cambria Math" panose="02040503050406030204" pitchFamily="18" charset="0"/>
                        </a:rPr>
                        <m:t>𝛼</m:t>
                      </m:r>
                      <m:r>
                        <a:rPr lang="en-US" altLang="zh-CN" sz="2400" i="1">
                          <a:latin typeface="Cambria Math" panose="02040503050406030204" pitchFamily="18" charset="0"/>
                        </a:rPr>
                        <m:t>&lt;0.99, 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𝑠𝑎𝑚𝑝𝑙𝑒𝑠</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39909" y="3901216"/>
                <a:ext cx="9264779" cy="369332"/>
              </a:xfrm>
              <a:prstGeom prst="rect">
                <a:avLst/>
              </a:prstGeom>
              <a:blipFill>
                <a:blip r:embed="rId3"/>
                <a:stretch>
                  <a:fillRect r="-658"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548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pic>
        <p:nvPicPr>
          <p:cNvPr id="7" name="图片 6"/>
          <p:cNvPicPr>
            <a:picLocks noChangeAspect="1"/>
          </p:cNvPicPr>
          <p:nvPr/>
        </p:nvPicPr>
        <p:blipFill>
          <a:blip r:embed="rId3"/>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81653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signal analysis for ASR</a:t>
            </a:r>
            <a:endParaRPr lang="zh-CN" altLang="en-US" dirty="0"/>
          </a:p>
        </p:txBody>
      </p:sp>
      <p:sp>
        <p:nvSpPr>
          <p:cNvPr id="31" name="内容占位符 30"/>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
        <p:nvSpPr>
          <p:cNvPr id="9" name="流程图: 终止 8"/>
          <p:cNvSpPr/>
          <p:nvPr/>
        </p:nvSpPr>
        <p:spPr>
          <a:xfrm>
            <a:off x="2600633" y="2739922"/>
            <a:ext cx="1688008" cy="1143822"/>
          </a:xfrm>
          <a:prstGeom prst="flowChartTerminator">
            <a:avLst/>
          </a:prstGeom>
          <a:solidFill>
            <a:schemeClr val="accent2">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FF0066"/>
                </a:solidFill>
                <a:latin typeface="Arial" panose="020B0604020202020204" pitchFamily="34" charset="0"/>
                <a:ea typeface="微软雅黑" panose="020B0503020204020204" pitchFamily="34" charset="-122"/>
                <a:cs typeface="Arial" panose="020B0604020202020204" pitchFamily="34" charset="0"/>
              </a:rPr>
              <a:t>Signal Analysis</a:t>
            </a:r>
            <a:endParaRPr lang="zh-CN" altLang="en-US" sz="20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圆角矩形 9"/>
          <p:cNvSpPr/>
          <p:nvPr/>
        </p:nvSpPr>
        <p:spPr>
          <a:xfrm>
            <a:off x="2703870" y="4813905"/>
            <a:ext cx="1497296" cy="913796"/>
          </a:xfrm>
          <a:prstGeom prst="roundRect">
            <a:avLst/>
          </a:prstGeom>
          <a:solidFill>
            <a:schemeClr val="bg1"/>
          </a:solidFill>
          <a:ln w="28575">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文本框 10"/>
          <p:cNvSpPr txBox="1"/>
          <p:nvPr/>
        </p:nvSpPr>
        <p:spPr>
          <a:xfrm>
            <a:off x="2703870" y="4907224"/>
            <a:ext cx="1497296"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Training Data</a:t>
            </a:r>
            <a:endParaRPr lang="zh-CN" altLang="en-US" sz="2000" dirty="0">
              <a:latin typeface="Arial" panose="020B0604020202020204" pitchFamily="34" charset="0"/>
              <a:cs typeface="Arial" panose="020B0604020202020204" pitchFamily="34" charset="0"/>
            </a:endParaRPr>
          </a:p>
        </p:txBody>
      </p:sp>
      <p:sp>
        <p:nvSpPr>
          <p:cNvPr id="12" name="流程图: 终止 11"/>
          <p:cNvSpPr/>
          <p:nvPr/>
        </p:nvSpPr>
        <p:spPr>
          <a:xfrm>
            <a:off x="4621161" y="2580424"/>
            <a:ext cx="4286398" cy="3245467"/>
          </a:xfrm>
          <a:prstGeom prst="flowChartTerminator">
            <a:avLst/>
          </a:prstGeom>
          <a:noFill/>
          <a:ln w="38100">
            <a:solidFill>
              <a:schemeClr val="accent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FF0066"/>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流程图: 终止 12"/>
          <p:cNvSpPr/>
          <p:nvPr/>
        </p:nvSpPr>
        <p:spPr>
          <a:xfrm>
            <a:off x="4941933" y="3009855"/>
            <a:ext cx="1688009" cy="1042344"/>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流程图: 终止 13"/>
          <p:cNvSpPr/>
          <p:nvPr/>
        </p:nvSpPr>
        <p:spPr>
          <a:xfrm>
            <a:off x="4948248" y="4352332"/>
            <a:ext cx="1688009" cy="1085382"/>
          </a:xfrm>
          <a:prstGeom prst="flowChartTerminator">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Language Model</a:t>
            </a:r>
            <a:endParaRPr lang="zh-CN" altLang="en-US" sz="2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a:endCxn id="13" idx="1"/>
          </p:cNvCxnSpPr>
          <p:nvPr/>
        </p:nvCxnSpPr>
        <p:spPr>
          <a:xfrm>
            <a:off x="4288642" y="3358795"/>
            <a:ext cx="653291" cy="172232"/>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p:cNvCxnSpPr>
          <p:nvPr/>
        </p:nvCxnSpPr>
        <p:spPr>
          <a:xfrm flipV="1">
            <a:off x="4201166" y="3771487"/>
            <a:ext cx="740766" cy="1499316"/>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3"/>
          </p:cNvCxnSpPr>
          <p:nvPr/>
        </p:nvCxnSpPr>
        <p:spPr>
          <a:xfrm flipV="1">
            <a:off x="4201166" y="4946779"/>
            <a:ext cx="740766" cy="324025"/>
          </a:xfrm>
          <a:prstGeom prst="straightConnector1">
            <a:avLst/>
          </a:prstGeom>
          <a:ln w="28575">
            <a:solidFill>
              <a:schemeClr val="bg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600633" y="1800283"/>
            <a:ext cx="2509332" cy="461665"/>
          </a:xfrm>
          <a:prstGeom prst="rect">
            <a:avLst/>
          </a:prstGeom>
          <a:noFill/>
        </p:spPr>
        <p:txBody>
          <a:bodyPr wrap="square" rtlCol="0">
            <a:spAutoFit/>
          </a:bodyPr>
          <a:lstStyle/>
          <a:p>
            <a:r>
              <a:rPr lang="en-US" altLang="zh-CN" sz="2400" dirty="0"/>
              <a:t>Recorded Speech</a:t>
            </a:r>
            <a:endParaRPr lang="zh-CN" altLang="en-US" sz="2400" dirty="0"/>
          </a:p>
        </p:txBody>
      </p:sp>
      <p:cxnSp>
        <p:nvCxnSpPr>
          <p:cNvPr id="25" name="直接箭头连接符 24"/>
          <p:cNvCxnSpPr/>
          <p:nvPr/>
        </p:nvCxnSpPr>
        <p:spPr>
          <a:xfrm>
            <a:off x="3440367" y="2283684"/>
            <a:ext cx="0" cy="456238"/>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云形 37"/>
          <p:cNvSpPr/>
          <p:nvPr/>
        </p:nvSpPr>
        <p:spPr>
          <a:xfrm>
            <a:off x="7143292" y="2831347"/>
            <a:ext cx="1416508" cy="2896354"/>
          </a:xfrm>
          <a:prstGeom prst="cloud">
            <a:avLst/>
          </a:prstGeom>
          <a:solidFill>
            <a:schemeClr val="bg1"/>
          </a:solidFill>
          <a:ln>
            <a:solidFill>
              <a:schemeClr val="tx1">
                <a:lumMod val="65000"/>
                <a:lumOff val="3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a:off x="6635815" y="3511752"/>
            <a:ext cx="501162" cy="371993"/>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6650387" y="4895023"/>
            <a:ext cx="499220"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296748" y="3889046"/>
            <a:ext cx="1021023" cy="707886"/>
          </a:xfrm>
          <a:prstGeom prst="rect">
            <a:avLst/>
          </a:prstGeom>
          <a:noFill/>
        </p:spPr>
        <p:txBody>
          <a:bodyPr wrap="square" rtlCol="0">
            <a:spAutoFit/>
          </a:bodyPr>
          <a:lstStyle/>
          <a:p>
            <a:r>
              <a:rPr lang="en-US" altLang="zh-CN" sz="2000" dirty="0">
                <a:solidFill>
                  <a:schemeClr val="tx1">
                    <a:lumMod val="65000"/>
                    <a:lumOff val="35000"/>
                  </a:schemeClr>
                </a:solidFill>
                <a:latin typeface="Arial" panose="020B0604020202020204" pitchFamily="34" charset="0"/>
                <a:cs typeface="Arial" panose="020B0604020202020204" pitchFamily="34" charset="0"/>
              </a:rPr>
              <a:t>Search Space</a:t>
            </a:r>
            <a:endParaRPr lang="zh-CN" altLang="en-US" sz="20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47" name="直接箭头连接符 46"/>
          <p:cNvCxnSpPr/>
          <p:nvPr/>
        </p:nvCxnSpPr>
        <p:spPr>
          <a:xfrm flipV="1">
            <a:off x="7842294" y="2031114"/>
            <a:ext cx="9252" cy="78796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596880" y="1227518"/>
            <a:ext cx="2509332" cy="830997"/>
          </a:xfrm>
          <a:prstGeom prst="rect">
            <a:avLst/>
          </a:prstGeom>
          <a:noFill/>
        </p:spPr>
        <p:txBody>
          <a:bodyPr wrap="square" rtlCol="0">
            <a:spAutoFit/>
          </a:bodyPr>
          <a:lstStyle/>
          <a:p>
            <a:pPr algn="ctr"/>
            <a:r>
              <a:rPr lang="en-US" altLang="zh-CN" sz="2400" dirty="0"/>
              <a:t>Decoded Text</a:t>
            </a:r>
          </a:p>
          <a:p>
            <a:pPr algn="ctr"/>
            <a:r>
              <a:rPr lang="en-US" altLang="zh-CN" sz="2400" dirty="0"/>
              <a:t>(Transcription)</a:t>
            </a:r>
            <a:endParaRPr lang="zh-CN" altLang="en-US" sz="2400" dirty="0"/>
          </a:p>
        </p:txBody>
      </p:sp>
    </p:spTree>
    <p:extLst>
      <p:ext uri="{BB962C8B-B14F-4D97-AF65-F5344CB8AC3E}">
        <p14:creationId xmlns:p14="http://schemas.microsoft.com/office/powerpoint/2010/main" val="460907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Pre-emphasis and spectral tilt</a:t>
            </a:r>
            <a:endParaRPr lang="zh-CN" altLang="en-US" dirty="0"/>
          </a:p>
        </p:txBody>
      </p:sp>
      <p:pic>
        <p:nvPicPr>
          <p:cNvPr id="8" name="内容占位符 7"/>
          <p:cNvPicPr>
            <a:picLocks noGrp="1" noChangeAspect="1"/>
          </p:cNvPicPr>
          <p:nvPr>
            <p:ph idx="1"/>
          </p:nvPr>
        </p:nvPicPr>
        <p:blipFill rotWithShape="1">
          <a:blip r:embed="rId7">
            <a:extLst>
              <a:ext uri="{28A0092B-C50C-407E-A947-70E740481C1C}">
                <a14:useLocalDpi xmlns:a14="http://schemas.microsoft.com/office/drawing/2010/main" val="0"/>
              </a:ext>
            </a:extLst>
          </a:blip>
          <a:srcRect l="5280" r="6754"/>
          <a:stretch/>
        </p:blipFill>
        <p:spPr>
          <a:xfrm>
            <a:off x="58992" y="1587285"/>
            <a:ext cx="4011561" cy="3405938"/>
          </a:xfrm>
        </p:spPr>
      </p:pic>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9" name="图片 8"/>
          <p:cNvPicPr>
            <a:picLocks noChangeAspect="1"/>
          </p:cNvPicPr>
          <p:nvPr/>
        </p:nvPicPr>
        <p:blipFill rotWithShape="1">
          <a:blip r:embed="rId8">
            <a:extLst>
              <a:ext uri="{28A0092B-C50C-407E-A947-70E740481C1C}">
                <a14:useLocalDpi xmlns:a14="http://schemas.microsoft.com/office/drawing/2010/main" val="0"/>
              </a:ext>
            </a:extLst>
          </a:blip>
          <a:srcRect l="4708" r="7325"/>
          <a:stretch/>
        </p:blipFill>
        <p:spPr>
          <a:xfrm>
            <a:off x="4026308" y="1587285"/>
            <a:ext cx="4011561" cy="3405938"/>
          </a:xfrm>
          <a:prstGeom prst="rect">
            <a:avLst/>
          </a:prstGeom>
        </p:spPr>
      </p:pic>
      <p:pic>
        <p:nvPicPr>
          <p:cNvPr id="10" name="图片 9"/>
          <p:cNvPicPr>
            <a:picLocks noChangeAspect="1"/>
          </p:cNvPicPr>
          <p:nvPr/>
        </p:nvPicPr>
        <p:blipFill rotWithShape="1">
          <a:blip r:embed="rId9">
            <a:extLst>
              <a:ext uri="{28A0092B-C50C-407E-A947-70E740481C1C}">
                <a14:useLocalDpi xmlns:a14="http://schemas.microsoft.com/office/drawing/2010/main" val="0"/>
              </a:ext>
            </a:extLst>
          </a:blip>
          <a:srcRect l="4136" r="5957"/>
          <a:stretch/>
        </p:blipFill>
        <p:spPr>
          <a:xfrm>
            <a:off x="8037869" y="1587285"/>
            <a:ext cx="4100052" cy="3405938"/>
          </a:xfrm>
          <a:prstGeom prst="rect">
            <a:avLst/>
          </a:prstGeom>
        </p:spPr>
      </p:pic>
      <p:pic>
        <p:nvPicPr>
          <p:cNvPr id="3" name="你好">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070553" y="5406494"/>
            <a:ext cx="609600" cy="609600"/>
          </a:xfrm>
          <a:prstGeom prst="rect">
            <a:avLst/>
          </a:prstGeom>
        </p:spPr>
      </p:pic>
      <p:pic>
        <p:nvPicPr>
          <p:cNvPr id="7" name="你好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899391" y="5406494"/>
            <a:ext cx="609600" cy="609600"/>
          </a:xfrm>
          <a:prstGeom prst="rect">
            <a:avLst/>
          </a:prstGeom>
        </p:spPr>
      </p:pic>
    </p:spTree>
    <p:extLst>
      <p:ext uri="{BB962C8B-B14F-4D97-AF65-F5344CB8AC3E}">
        <p14:creationId xmlns:p14="http://schemas.microsoft.com/office/powerpoint/2010/main" val="3631359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6"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3" name="内容占位符 2"/>
          <p:cNvSpPr>
            <a:spLocks noGrp="1"/>
          </p:cNvSpPr>
          <p:nvPr>
            <p:ph idx="1"/>
          </p:nvPr>
        </p:nvSpPr>
        <p:spPr/>
        <p:txBody>
          <a:bodyPr>
            <a:noAutofit/>
          </a:bodyPr>
          <a:lstStyle/>
          <a:p>
            <a:r>
              <a:rPr lang="en-US" altLang="zh-CN" dirty="0"/>
              <a:t>The speech signal is constantly changing (non-stationary)</a:t>
            </a:r>
          </a:p>
          <a:p>
            <a:r>
              <a:rPr lang="en-US" altLang="zh-CN" dirty="0"/>
              <a:t>Signal processing algorithms usually assume that the signal is stationary </a:t>
            </a:r>
          </a:p>
          <a:p>
            <a:r>
              <a:rPr lang="en-US" altLang="zh-CN" dirty="0"/>
              <a:t>Piecewise stationarity: model speech signal as a sequence of frames (each assumed to be stationary) </a:t>
            </a:r>
          </a:p>
          <a:p>
            <a:endParaRPr lang="en-US" altLang="zh-CN"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spTree>
    <p:extLst>
      <p:ext uri="{BB962C8B-B14F-4D97-AF65-F5344CB8AC3E}">
        <p14:creationId xmlns:p14="http://schemas.microsoft.com/office/powerpoint/2010/main" val="3999053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a:t>Windowing: multiply the waveform </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of time frame </a:t>
                </a:r>
                <a14:m>
                  <m:oMath xmlns:m="http://schemas.openxmlformats.org/officeDocument/2006/math">
                    <m:r>
                      <a:rPr lang="en-US" altLang="zh-CN" b="0" i="1" dirty="0" smtClean="0">
                        <a:latin typeface="Cambria Math" panose="02040503050406030204" pitchFamily="18" charset="0"/>
                      </a:rPr>
                      <m:t>𝑡</m:t>
                    </m:r>
                  </m:oMath>
                </a14:m>
                <a:r>
                  <a:rPr lang="en-US" altLang="zh-CN" dirty="0"/>
                  <a:t> by a window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𝑡</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(in time domain):</a:t>
                </a:r>
              </a:p>
              <a:p>
                <a:endParaRPr lang="en-US" altLang="zh-CN" dirty="0"/>
              </a:p>
              <a:p>
                <a:r>
                  <a:rPr lang="en-US" altLang="zh-CN" dirty="0"/>
                  <a:t>Simply cutting out a short segment (frame) from </a:t>
                </a:r>
                <a14:m>
                  <m:oMath xmlns:m="http://schemas.openxmlformats.org/officeDocument/2006/math">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is a rectangular window – causes discontinuities at the edges of the segment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14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3740512" y="1425765"/>
                <a:ext cx="25181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𝑥</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740512" y="1425765"/>
                <a:ext cx="2518125" cy="369332"/>
              </a:xfrm>
              <a:prstGeom prst="rect">
                <a:avLst/>
              </a:prstGeom>
              <a:blipFill>
                <a:blip r:embed="rId3"/>
                <a:stretch>
                  <a:fillRect l="-1211" t="-1667"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130298" y="3324993"/>
                <a:ext cx="9155391" cy="82381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i="1" smtClean="0">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e>
                            <m:e>
                              <m:r>
                                <a:rPr lang="en-US" altLang="zh-CN" sz="2400" i="1">
                                  <a:latin typeface="Cambria Math" panose="02040503050406030204" pitchFamily="18" charset="0"/>
                                </a:rPr>
                                <m:t>0,</m:t>
                              </m:r>
                            </m:e>
                          </m:eqArr>
                        </m:e>
                      </m:d>
                      <m:r>
                        <a:rPr lang="en-US" altLang="zh-CN" sz="2400" i="1">
                          <a:latin typeface="Cambria Math" panose="02040503050406030204" pitchFamily="18" charset="0"/>
                        </a:rPr>
                        <m:t>    </m:t>
                      </m:r>
                      <m:m>
                        <m:mPr>
                          <m:mcs>
                            <m:mc>
                              <m:mcPr>
                                <m:count m:val="1"/>
                                <m:mcJc m:val="center"/>
                              </m:mcPr>
                            </m:mc>
                          </m:mcs>
                          <m:ctrlPr>
                            <a:rPr lang="en-US" altLang="zh-CN" sz="2400" i="1">
                              <a:latin typeface="Cambria Math" panose="02040503050406030204" pitchFamily="18" charset="0"/>
                            </a:rPr>
                          </m:ctrlPr>
                        </m:mPr>
                        <m:m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−1    </m:t>
                            </m:r>
                          </m:e>
                        </m:mr>
                        <m:mr>
                          <m:e>
                            <m:r>
                              <a:rPr lang="en-US" altLang="zh-CN" sz="2400" i="1">
                                <a:latin typeface="Cambria Math" panose="02040503050406030204" pitchFamily="18" charset="0"/>
                              </a:rPr>
                              <m:t>𝑛</m:t>
                            </m:r>
                            <m:r>
                              <a:rPr lang="en-US" altLang="zh-CN" sz="2400" i="1">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e>
                        </m:mr>
                      </m:m>
                      <m:r>
                        <a:rPr lang="en-US" altLang="zh-CN" sz="2400" i="1">
                          <a:latin typeface="Cambria Math" panose="02040503050406030204" pitchFamily="18" charset="0"/>
                        </a:rPr>
                        <m:t>,  </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𝑜𝑓</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𝑓𝑟𝑎𝑚𝑒𝑠</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130298" y="3324993"/>
                <a:ext cx="9155391" cy="8238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1B998C7-F97A-468D-B345-099A43F3ED45}"/>
                  </a:ext>
                </a:extLst>
              </p:cNvPr>
              <p:cNvSpPr/>
              <p:nvPr/>
            </p:nvSpPr>
            <p:spPr>
              <a:xfrm>
                <a:off x="2261691" y="4639997"/>
                <a:ext cx="24721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𝐿</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window</m:t>
                      </m:r>
                      <m:r>
                        <m:rPr>
                          <m:nor/>
                        </m:rPr>
                        <a:rPr lang="en-US" altLang="zh-CN" sz="2400">
                          <a:latin typeface="Cambria Math" panose="02040503050406030204" pitchFamily="18" charset="0"/>
                        </a:rPr>
                        <m:t> </m:t>
                      </m:r>
                      <m:r>
                        <m:rPr>
                          <m:nor/>
                        </m:rPr>
                        <a:rPr lang="en-US" altLang="zh-CN" sz="2400">
                          <a:latin typeface="Cambria Math" panose="02040503050406030204" pitchFamily="18" charset="0"/>
                        </a:rPr>
                        <m:t>width</m:t>
                      </m:r>
                    </m:oMath>
                  </m:oMathPara>
                </a14:m>
                <a:endParaRPr lang="zh-CN" altLang="en-US" sz="2400" dirty="0"/>
              </a:p>
            </p:txBody>
          </p:sp>
        </mc:Choice>
        <mc:Fallback xmlns="">
          <p:sp>
            <p:nvSpPr>
              <p:cNvPr id="4" name="矩形 3">
                <a:extLst>
                  <a:ext uri="{FF2B5EF4-FFF2-40B4-BE49-F238E27FC236}">
                    <a16:creationId xmlns:a16="http://schemas.microsoft.com/office/drawing/2014/main" id="{D1B998C7-F97A-468D-B345-099A43F3ED45}"/>
                  </a:ext>
                </a:extLst>
              </p:cNvPr>
              <p:cNvSpPr>
                <a:spLocks noRot="1" noChangeAspect="1" noMove="1" noResize="1" noEditPoints="1" noAdjustHandles="1" noChangeArrowheads="1" noChangeShapeType="1" noTextEdit="1"/>
              </p:cNvSpPr>
              <p:nvPr/>
            </p:nvSpPr>
            <p:spPr>
              <a:xfrm>
                <a:off x="2261691" y="4639997"/>
                <a:ext cx="2472152" cy="46166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572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Instead, a tapered window is usually used e.g. Hamming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=0.46164</m:t>
                    </m:r>
                  </m:oMath>
                </a14:m>
                <a:r>
                  <a:rPr lang="en-US" altLang="zh-CN" dirty="0"/>
                  <a:t>) or </a:t>
                </a:r>
                <a:r>
                  <a:rPr lang="en-US" altLang="zh-CN" dirty="0" err="1"/>
                  <a:t>Hanning</a:t>
                </a:r>
                <a:r>
                  <a:rPr lang="en-US" altLang="zh-CN" dirty="0"/>
                  <a:t> (</a:t>
                </a:r>
                <a14:m>
                  <m:oMath xmlns:m="http://schemas.openxmlformats.org/officeDocument/2006/math">
                    <m:r>
                      <a:rPr lang="en-US" altLang="zh-CN" i="1" dirty="0">
                        <a:latin typeface="Cambria Math" panose="02040503050406030204" pitchFamily="18" charset="0"/>
                      </a:rPr>
                      <m:t>𝛼</m:t>
                    </m:r>
                    <m:r>
                      <a:rPr lang="en-US" altLang="zh-CN" i="1" dirty="0">
                        <a:latin typeface="Cambria Math" panose="02040503050406030204" pitchFamily="18" charset="0"/>
                      </a:rPr>
                      <m:t>=0.5</m:t>
                    </m:r>
                  </m:oMath>
                </a14:m>
                <a:r>
                  <a:rPr lang="en-US" altLang="zh-CN" dirty="0"/>
                  <a:t>) window</a:t>
                </a:r>
                <a:endParaRPr lang="zh-CN" altLang="en-US"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2528FD-A095-4188-BA85-E4D80AF3B28C}"/>
                  </a:ext>
                </a:extLst>
              </p:cNvPr>
              <p:cNvSpPr/>
              <p:nvPr/>
            </p:nvSpPr>
            <p:spPr>
              <a:xfrm>
                <a:off x="1514086" y="1898077"/>
                <a:ext cx="9397236" cy="145988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𝛼</m:t>
                                  </m:r>
                                </m:e>
                              </m:d>
                              <m:r>
                                <a:rPr lang="en-US" altLang="zh-CN" sz="2400" i="1">
                                  <a:latin typeface="Cambria Math" panose="02040503050406030204" pitchFamily="18" charset="0"/>
                                </a:rPr>
                                <m:t>−</m:t>
                              </m:r>
                              <m:r>
                                <a:rPr lang="en-US" altLang="zh-CN" sz="2400" i="1">
                                  <a:latin typeface="Cambria Math" panose="02040503050406030204" pitchFamily="18" charset="0"/>
                                </a:rPr>
                                <m:t>𝛼</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r>
                                            <a:rPr lang="en-US" altLang="zh-CN" sz="2400" i="1">
                                              <a:latin typeface="Cambria Math" panose="02040503050406030204" pitchFamily="18" charset="0"/>
                                            </a:rPr>
                                            <m:t>𝑛</m:t>
                                          </m:r>
                                        </m:num>
                                        <m:den>
                                          <m:r>
                                            <a:rPr lang="en-US" altLang="zh-CN" sz="2400" i="1">
                                              <a:latin typeface="Cambria Math" panose="02040503050406030204" pitchFamily="18" charset="0"/>
                                            </a:rPr>
                                            <m:t>𝐿</m:t>
                                          </m:r>
                                          <m:r>
                                            <a:rPr lang="en-US" altLang="zh-CN" sz="2400" i="1">
                                              <a:latin typeface="Cambria Math" panose="02040503050406030204" pitchFamily="18" charset="0"/>
                                            </a:rPr>
                                            <m:t>−1</m:t>
                                          </m:r>
                                        </m:den>
                                      </m:f>
                                    </m:e>
                                  </m:d>
                                </m:e>
                              </m:func>
                              <m:r>
                                <a:rPr lang="en-US" altLang="zh-CN" sz="2400" i="1">
                                  <a:latin typeface="Cambria Math" panose="02040503050406030204" pitchFamily="18" charset="0"/>
                                </a:rPr>
                                <m:t>,</m:t>
                              </m:r>
                            </m:e>
                            <m:e>
                              <m:r>
                                <a:rPr lang="en-US" altLang="zh-CN" sz="2400" i="1">
                                  <a:latin typeface="Cambria Math" panose="02040503050406030204" pitchFamily="18" charset="0"/>
                                </a:rPr>
                                <m:t>0,</m:t>
                              </m:r>
                            </m:e>
                          </m:eqArr>
                        </m:e>
                      </m:d>
                      <m:r>
                        <a:rPr lang="en-US" altLang="zh-CN" sz="2400" i="1">
                          <a:latin typeface="Cambria Math" panose="02040503050406030204" pitchFamily="18" charset="0"/>
                        </a:rPr>
                        <m:t>    </m:t>
                      </m:r>
                      <m:m>
                        <m:mPr>
                          <m:mcs>
                            <m:mc>
                              <m:mcPr>
                                <m:count m:val="1"/>
                                <m:mcJc m:val="center"/>
                              </m:mcPr>
                            </m:mc>
                          </m:mcs>
                          <m:ctrlPr>
                            <a:rPr lang="en-US" altLang="zh-CN" sz="2400" i="1">
                              <a:latin typeface="Cambria Math" panose="02040503050406030204" pitchFamily="18" charset="0"/>
                            </a:rPr>
                          </m:ctrlPr>
                        </m:mPr>
                        <m:m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−1    </m:t>
                            </m:r>
                          </m:e>
                        </m:mr>
                        <m:mr>
                          <m:e>
                            <m:r>
                              <a:rPr lang="en-US" altLang="zh-CN" sz="2400" i="1">
                                <a:latin typeface="Cambria Math" panose="02040503050406030204" pitchFamily="18" charset="0"/>
                              </a:rPr>
                              <m:t>𝑛</m:t>
                            </m:r>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−1</m:t>
                                </m:r>
                              </m:e>
                            </m:d>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𝐿</m:t>
                            </m:r>
                            <m:r>
                              <a:rPr lang="en-US" altLang="zh-CN" sz="2400" i="1">
                                <a:latin typeface="Cambria Math" panose="02040503050406030204" pitchFamily="18" charset="0"/>
                              </a:rPr>
                              <m:t>−1</m:t>
                            </m:r>
                          </m:e>
                        </m:mr>
                      </m:m>
                    </m:oMath>
                  </m:oMathPara>
                </a14:m>
                <a:endParaRPr lang="zh-CN" altLang="en-US" sz="2400" dirty="0"/>
              </a:p>
            </p:txBody>
          </p:sp>
        </mc:Choice>
        <mc:Fallback xmlns="">
          <p:sp>
            <p:nvSpPr>
              <p:cNvPr id="4" name="矩形 3">
                <a:extLst>
                  <a:ext uri="{FF2B5EF4-FFF2-40B4-BE49-F238E27FC236}">
                    <a16:creationId xmlns:a16="http://schemas.microsoft.com/office/drawing/2014/main" id="{7B2528FD-A095-4188-BA85-E4D80AF3B28C}"/>
                  </a:ext>
                </a:extLst>
              </p:cNvPr>
              <p:cNvSpPr>
                <a:spLocks noRot="1" noChangeAspect="1" noMove="1" noResize="1" noEditPoints="1" noAdjustHandles="1" noChangeArrowheads="1" noChangeShapeType="1" noTextEdit="1"/>
              </p:cNvSpPr>
              <p:nvPr/>
            </p:nvSpPr>
            <p:spPr>
              <a:xfrm>
                <a:off x="1514086" y="1898077"/>
                <a:ext cx="9397236" cy="145988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3613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13" name="内容占位符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839" y="1022365"/>
            <a:ext cx="4560352" cy="2181422"/>
          </a:xfr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191" y="1022365"/>
            <a:ext cx="4560352" cy="2181422"/>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839" y="4052839"/>
            <a:ext cx="4560352" cy="2181422"/>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191" y="4056894"/>
            <a:ext cx="4560352" cy="2173313"/>
          </a:xfrm>
          <a:prstGeom prst="rect">
            <a:avLst/>
          </a:prstGeom>
        </p:spPr>
      </p:pic>
    </p:spTree>
    <p:extLst>
      <p:ext uri="{BB962C8B-B14F-4D97-AF65-F5344CB8AC3E}">
        <p14:creationId xmlns:p14="http://schemas.microsoft.com/office/powerpoint/2010/main" val="480442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3"/>
                <a:stretch>
                  <a:fillRect l="-1878" t="-1568" r="-2700"/>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5"/>
                <a:stretch>
                  <a:fillRect l="-781"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125663" y="1815763"/>
            <a:ext cx="123899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err="1">
                <a:solidFill>
                  <a:schemeClr val="tx1">
                    <a:lumMod val="65000"/>
                    <a:lumOff val="35000"/>
                  </a:schemeClr>
                </a:solidFill>
              </a:rPr>
              <a:t>th</a:t>
            </a:r>
            <a:r>
              <a:rPr lang="en-US" altLang="zh-CN" sz="2000" dirty="0">
                <a:solidFill>
                  <a:schemeClr val="tx1">
                    <a:lumMod val="65000"/>
                    <a:lumOff val="35000"/>
                  </a:schemeClr>
                </a:solidFill>
              </a:rPr>
              <a:t> frame</a:t>
            </a:r>
            <a:endParaRPr lang="zh-CN" altLang="en-US" dirty="0">
              <a:solidFill>
                <a:schemeClr val="tx1">
                  <a:lumMod val="65000"/>
                  <a:lumOff val="35000"/>
                </a:schemeClr>
              </a:solidFill>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9" name="直接连接符 18"/>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7"/>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87426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sp>
        <p:nvSpPr>
          <p:cNvPr id="2" name="标题 1"/>
          <p:cNvSpPr>
            <a:spLocks noGrp="1"/>
          </p:cNvSpPr>
          <p:nvPr>
            <p:ph type="title"/>
          </p:nvPr>
        </p:nvSpPr>
        <p:spPr/>
        <p:txBody>
          <a:bodyPr/>
          <a:lstStyle/>
          <a:p>
            <a:r>
              <a:rPr lang="en-US" altLang="zh-CN" dirty="0"/>
              <a:t>Windowing</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5243079"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5243079" cy="5444238"/>
              </a:xfrm>
              <a:blipFill>
                <a:blip r:embed="rId4"/>
                <a:stretch>
                  <a:fillRect l="-1860" t="-1568" r="-1744"/>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6"/>
                <a:stretch>
                  <a:fillRect l="-781" b="-13636"/>
                </a:stretch>
              </a:blipFill>
            </p:spPr>
            <p:txBody>
              <a:bodyPr/>
              <a:lstStyle/>
              <a:p>
                <a:r>
                  <a:rPr lang="zh-CN" altLang="en-US">
                    <a:noFill/>
                  </a:rPr>
                  <a:t> </a:t>
                </a:r>
              </a:p>
            </p:txBody>
          </p:sp>
        </mc:Fallback>
      </mc:AlternateContent>
      <p:sp>
        <p:nvSpPr>
          <p:cNvPr id="15" name="矩形 14"/>
          <p:cNvSpPr/>
          <p:nvPr/>
        </p:nvSpPr>
        <p:spPr>
          <a:xfrm>
            <a:off x="8112585" y="796729"/>
            <a:ext cx="1555619" cy="461665"/>
          </a:xfrm>
          <a:prstGeom prst="rect">
            <a:avLst/>
          </a:prstGeom>
        </p:spPr>
        <p:txBody>
          <a:bodyPr wrap="none">
            <a:spAutoFit/>
          </a:bodyPr>
          <a:lstStyle/>
          <a:p>
            <a:r>
              <a:rPr lang="en-US" altLang="zh-CN" sz="2400" dirty="0">
                <a:solidFill>
                  <a:srgbClr val="FF0000"/>
                </a:solidFill>
              </a:rPr>
              <a:t>windowing</a:t>
            </a:r>
            <a:endParaRPr lang="zh-CN" altLang="en-US" sz="2000" dirty="0">
              <a:solidFill>
                <a:srgbClr val="FF0000"/>
              </a:solidFill>
            </a:endParaRPr>
          </a:p>
        </p:txBody>
      </p:sp>
      <p:sp>
        <p:nvSpPr>
          <p:cNvPr id="16" name="矩形 15"/>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19" name="直接连接符 1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7" name="矩形 6"/>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280617" y="1046511"/>
            <a:ext cx="734496" cy="461665"/>
          </a:xfrm>
          <a:prstGeom prst="rect">
            <a:avLst/>
          </a:prstGeom>
        </p:spPr>
        <p:txBody>
          <a:bodyPr wrap="none">
            <a:spAutoFit/>
          </a:bodyPr>
          <a:lstStyle/>
          <a:p>
            <a:r>
              <a:rPr lang="en-US" altLang="zh-CN" sz="2400" dirty="0">
                <a:solidFill>
                  <a:srgbClr val="FF0000"/>
                </a:solidFill>
              </a:rPr>
              <a:t>shift</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矩形 23"/>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7"/>
                <a:stretch>
                  <a:fillRect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81960" y="4561741"/>
                <a:ext cx="5822924" cy="984885"/>
              </a:xfrm>
              <a:prstGeom prst="rect">
                <a:avLst/>
              </a:prstGeom>
              <a:ln w="28575">
                <a:solidFill>
                  <a:srgbClr val="FF0000"/>
                </a:solidFill>
              </a:ln>
            </p:spPr>
            <p:txBody>
              <a:bodyPr wrap="square">
                <a:spAutoFit/>
              </a:bodyPr>
              <a:lstStyle/>
              <a:p>
                <a:pPr>
                  <a:spcAft>
                    <a:spcPts val="1200"/>
                  </a:spcAft>
                </a:pPr>
                <a:r>
                  <a:rPr lang="en-US" altLang="zh-CN" sz="2400" dirty="0"/>
                  <a:t>  Windowed signal </a:t>
                </a:r>
              </a:p>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b="0" i="1" smtClean="0">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m:t>
                          </m:r>
                        </m:sup>
                      </m:sSup>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𝑛</m:t>
                          </m:r>
                        </m:e>
                      </m:d>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181960" y="4561741"/>
                <a:ext cx="5822924" cy="984885"/>
              </a:xfrm>
              <a:prstGeom prst="rect">
                <a:avLst/>
              </a:prstGeom>
              <a:blipFill>
                <a:blip r:embed="rId8"/>
                <a:stretch>
                  <a:fillRect t="-3593"/>
                </a:stretch>
              </a:blipFill>
              <a:ln w="28575">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3655922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Discrete Fourier Transform (DFT)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Purpose: extracts spectral information from a windowed signal (i.e. how much energy at each frequency band)</a:t>
                </a:r>
              </a:p>
              <a:p>
                <a:r>
                  <a:rPr lang="en-US" altLang="zh-CN" dirty="0"/>
                  <a:t>Input: windowed signal </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[0], . . . , </m:t>
                    </m:r>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𝐿</m:t>
                    </m:r>
                    <m:r>
                      <a:rPr lang="en-US" altLang="zh-CN" i="1" dirty="0">
                        <a:latin typeface="Cambria Math" panose="02040503050406030204" pitchFamily="18" charset="0"/>
                      </a:rPr>
                      <m:t>−1] </m:t>
                    </m:r>
                  </m:oMath>
                </a14:m>
                <a:r>
                  <a:rPr lang="en-US" altLang="zh-CN" dirty="0"/>
                  <a:t>(time domain)</a:t>
                </a:r>
              </a:p>
              <a:p>
                <a:r>
                  <a:rPr lang="en-US" altLang="zh-CN" dirty="0"/>
                  <a:t>Output: a complex number </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m:t>
                    </m:r>
                  </m:oMath>
                </a14:m>
                <a:r>
                  <a:rPr lang="en-US" altLang="zh-CN" dirty="0"/>
                  <a:t> for each of </a:t>
                </a:r>
                <a14:m>
                  <m:oMath xmlns:m="http://schemas.openxmlformats.org/officeDocument/2006/math">
                    <m:r>
                      <a:rPr lang="en-US" altLang="zh-CN" i="1" dirty="0" smtClean="0">
                        <a:latin typeface="Cambria Math" panose="02040503050406030204" pitchFamily="18" charset="0"/>
                      </a:rPr>
                      <m:t>𝑁</m:t>
                    </m:r>
                  </m:oMath>
                </a14:m>
                <a:r>
                  <a:rPr lang="en-US" altLang="zh-CN" dirty="0"/>
                  <a:t> frequency bands representing magnitude and phase for the </a:t>
                </a:r>
                <a:r>
                  <a:rPr lang="en-US" altLang="zh-CN" i="1" dirty="0">
                    <a:latin typeface="Times New Roman" panose="02020603050405020304" pitchFamily="18" charset="0"/>
                    <a:cs typeface="Times New Roman" panose="02020603050405020304" pitchFamily="18" charset="0"/>
                  </a:rPr>
                  <a:t>k-</a:t>
                </a:r>
                <a:r>
                  <a:rPr lang="en-US" altLang="zh-CN" dirty="0" err="1"/>
                  <a:t>th</a:t>
                </a:r>
                <a:r>
                  <a:rPr lang="en-US" altLang="zh-CN" dirty="0"/>
                  <a:t> frequency component (frequency domain)</a:t>
                </a:r>
              </a:p>
              <a:p>
                <a:r>
                  <a:rPr lang="en-US" altLang="zh-CN" dirty="0"/>
                  <a:t>Discrete Fourier Transform (DFT):</a:t>
                </a:r>
              </a:p>
              <a:p>
                <a:endParaRPr lang="en-US" altLang="zh-CN" dirty="0"/>
              </a:p>
              <a:p>
                <a:endParaRPr lang="en-US" altLang="zh-CN" dirty="0"/>
              </a:p>
              <a:p>
                <a:r>
                  <a:rPr lang="en-US" altLang="zh-CN" dirty="0"/>
                  <a:t>Fast Fourier Transform (FFT) — efficient algorithm for computing DFT when </a:t>
                </a:r>
                <a14:m>
                  <m:oMath xmlns:m="http://schemas.openxmlformats.org/officeDocument/2006/math">
                    <m:r>
                      <a:rPr lang="en-US" altLang="zh-CN" i="1" dirty="0" smtClean="0">
                        <a:latin typeface="Cambria Math" panose="02040503050406030204" pitchFamily="18" charset="0"/>
                      </a:rPr>
                      <m:t>𝑁</m:t>
                    </m:r>
                  </m:oMath>
                </a14:m>
                <a:r>
                  <a:rPr lang="en-US" altLang="zh-CN" dirty="0"/>
                  <a:t> is a power of 2, and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𝐿</m:t>
                    </m:r>
                  </m:oMath>
                </a14:m>
                <a:r>
                  <a:rPr lang="en-US" altLang="zh-CN" dirty="0"/>
                  <a:t>. </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938"/>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4013200" y="3500757"/>
                <a:ext cx="3187668"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𝑘𝑛</m:t>
                              </m:r>
                            </m:sup>
                          </m:sSup>
                        </m:e>
                      </m:nary>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4013200" y="3500757"/>
                <a:ext cx="3187668" cy="103881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773608" y="3780973"/>
                <a:ext cx="2426883" cy="458395"/>
              </a:xfrm>
              <a:prstGeom prst="rect">
                <a:avLst/>
              </a:prstGeom>
              <a:noFill/>
              <a:ln w="19050">
                <a:solidFill>
                  <a:srgbClr val="FF0000"/>
                </a:solidFill>
              </a:ln>
            </p:spPr>
            <p:txBody>
              <a:bodyPr wrap="none" lIns="0" tIns="0" rIns="0" bIns="0" rtlCol="0">
                <a:spAutoFit/>
              </a:bodyPr>
              <a:lstStyle/>
              <a:p>
                <a:endParaRPr lang="en-US" altLang="zh-CN" sz="600" i="1" dirty="0">
                  <a:latin typeface="Cambria Math" panose="02040503050406030204" pitchFamily="18" charset="0"/>
                </a:endParaRPr>
              </a:p>
              <a:p>
                <a:pPr>
                  <a:spcBef>
                    <a:spcPts val="1200"/>
                  </a:spcBef>
                  <a:spcAft>
                    <a:spcPts val="600"/>
                  </a:spcAft>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𝑗</m:t>
                          </m:r>
                          <m:r>
                            <a:rPr lang="en-US" altLang="zh-CN" i="1">
                              <a:latin typeface="Cambria Math" panose="02040503050406030204" pitchFamily="18" charset="0"/>
                            </a:rPr>
                            <m:t>𝜃</m:t>
                          </m:r>
                        </m:sup>
                      </m:s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𝜃</m:t>
                              </m:r>
                            </m:e>
                          </m:d>
                        </m:e>
                      </m:func>
                      <m:r>
                        <a:rPr lang="en-US" altLang="zh-CN" i="1">
                          <a:latin typeface="Cambria Math" panose="02040503050406030204" pitchFamily="18" charset="0"/>
                        </a:rPr>
                        <m:t>+</m:t>
                      </m:r>
                      <m:r>
                        <a:rPr lang="en-US" altLang="zh-CN" i="1">
                          <a:latin typeface="Cambria Math" panose="02040503050406030204" pitchFamily="18" charset="0"/>
                        </a:rPr>
                        <m:t>𝑗</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e>
                      </m:func>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773608" y="3780973"/>
                <a:ext cx="2426883" cy="458395"/>
              </a:xfrm>
              <a:prstGeom prst="rect">
                <a:avLst/>
              </a:prstGeom>
              <a:blipFill>
                <a:blip r:embed="rId4"/>
                <a:stretch>
                  <a:fillRect r="-998" b="-1282"/>
                </a:stretch>
              </a:blipFill>
              <a:ln w="19050">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725191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25ms Hamming window of “</a:t>
            </a:r>
            <a:r>
              <a:rPr lang="zh-CN" altLang="en-US" dirty="0"/>
              <a:t>你好</a:t>
            </a:r>
            <a:r>
              <a:rPr lang="en-US" altLang="zh-CN" dirty="0"/>
              <a:t>” speech (sample rate = 44100HZ) and its spectrum computed by DFT </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5498"/>
          <a:stretch/>
        </p:blipFill>
        <p:spPr>
          <a:xfrm>
            <a:off x="0" y="2227475"/>
            <a:ext cx="4309629" cy="3405938"/>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4939"/>
          <a:stretch/>
        </p:blipFill>
        <p:spPr>
          <a:xfrm>
            <a:off x="3971055" y="2227475"/>
            <a:ext cx="4335118" cy="3405938"/>
          </a:xfrm>
          <a:prstGeom prst="rect">
            <a:avLst/>
          </a:prstGeom>
        </p:spPr>
      </p:pic>
      <p:pic>
        <p:nvPicPr>
          <p:cNvPr id="11" name="图片 10"/>
          <p:cNvPicPr>
            <a:picLocks noChangeAspect="1"/>
          </p:cNvPicPr>
          <p:nvPr/>
        </p:nvPicPr>
        <p:blipFill rotWithShape="1">
          <a:blip r:embed="rId5">
            <a:extLst>
              <a:ext uri="{28A0092B-C50C-407E-A947-70E740481C1C}">
                <a14:useLocalDpi xmlns:a14="http://schemas.microsoft.com/office/drawing/2010/main" val="0"/>
              </a:ext>
            </a:extLst>
          </a:blip>
          <a:srcRect l="4789" r="5624"/>
          <a:stretch/>
        </p:blipFill>
        <p:spPr>
          <a:xfrm>
            <a:off x="8117202" y="2227475"/>
            <a:ext cx="4085475" cy="3405938"/>
          </a:xfrm>
          <a:prstGeom prst="rect">
            <a:avLst/>
          </a:prstGeom>
        </p:spPr>
      </p:pic>
    </p:spTree>
    <p:extLst>
      <p:ext uri="{BB962C8B-B14F-4D97-AF65-F5344CB8AC3E}">
        <p14:creationId xmlns:p14="http://schemas.microsoft.com/office/powerpoint/2010/main" val="114867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3"/>
                <a:stretch>
                  <a:fillRect l="-781" b="-13636"/>
                </a:stretch>
              </a:blipFill>
            </p:spPr>
            <p:txBody>
              <a:bodyPr/>
              <a:lstStyle/>
              <a:p>
                <a:r>
                  <a:rPr lang="zh-CN" altLang="en-US">
                    <a:noFill/>
                  </a:rPr>
                  <a:t> </a:t>
                </a:r>
              </a:p>
            </p:txBody>
          </p:sp>
        </mc:Fallback>
      </mc:AlternateContent>
      <p:sp>
        <p:nvSpPr>
          <p:cNvPr id="9" name="矩形 8"/>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10" name="矩形 9"/>
          <p:cNvSpPr/>
          <p:nvPr/>
        </p:nvSpPr>
        <p:spPr>
          <a:xfrm>
            <a:off x="9125663" y="1815763"/>
            <a:ext cx="1238994" cy="400110"/>
          </a:xfrm>
          <a:prstGeom prst="rect">
            <a:avLst/>
          </a:prstGeom>
        </p:spPr>
        <p:txBody>
          <a:bodyPr wrap="none">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dirty="0" err="1"/>
              <a:t>th</a:t>
            </a:r>
            <a:r>
              <a:rPr lang="en-US" altLang="zh-CN" sz="2000" dirty="0"/>
              <a:t> frame</a:t>
            </a:r>
            <a:endParaRPr lang="zh-CN" altLang="en-US" dirty="0"/>
          </a:p>
        </p:txBody>
      </p:sp>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14891" t="10330" r="11527" b="13570"/>
          <a:stretch/>
        </p:blipFill>
        <p:spPr>
          <a:xfrm>
            <a:off x="8371070" y="2225884"/>
            <a:ext cx="782074" cy="604084"/>
          </a:xfrm>
          <a:prstGeom prst="rect">
            <a:avLst/>
          </a:prstGeom>
        </p:spPr>
      </p:pic>
      <p:cxnSp>
        <p:nvCxnSpPr>
          <p:cNvPr id="12" name="直接连接符 11"/>
          <p:cNvCxnSpPr/>
          <p:nvPr/>
        </p:nvCxnSpPr>
        <p:spPr>
          <a:xfrm>
            <a:off x="8371070" y="1847043"/>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153144" y="1832007"/>
            <a:ext cx="0" cy="98875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7506882" y="2326385"/>
                <a:ext cx="804900"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7506882" y="2326385"/>
                <a:ext cx="804900" cy="400110"/>
              </a:xfrm>
              <a:prstGeom prst="rect">
                <a:avLst/>
              </a:prstGeom>
              <a:blipFill>
                <a:blip r:embed="rId5"/>
                <a:stretch>
                  <a:fillRect b="-15385"/>
                </a:stretch>
              </a:blipFill>
            </p:spPr>
            <p:txBody>
              <a:bodyPr/>
              <a:lstStyle/>
              <a:p>
                <a:r>
                  <a:rPr lang="zh-CN" altLang="en-US">
                    <a:noFill/>
                  </a:rPr>
                  <a:t> </a:t>
                </a:r>
              </a:p>
            </p:txBody>
          </p:sp>
        </mc:Fallback>
      </mc:AlternateContent>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23" name="内容占位符 2"/>
              <p:cNvSpPr>
                <a:spLocks noGrp="1"/>
              </p:cNvSpPr>
              <p:nvPr>
                <p:ph idx="1"/>
              </p:nvPr>
            </p:nvSpPr>
            <p:spPr>
              <a:xfrm>
                <a:off x="783773" y="856989"/>
                <a:ext cx="5198952" cy="5444238"/>
              </a:xfrm>
            </p:spPr>
            <p:txBody>
              <a:bodyPr>
                <a:noAutofit/>
              </a:bodyPr>
              <a:lstStyle/>
              <a:p>
                <a:r>
                  <a:rPr lang="en-US" altLang="zh-CN" dirty="0"/>
                  <a:t>Window the signal </a:t>
                </a:r>
                <a14:m>
                  <m:oMath xmlns:m="http://schemas.openxmlformats.org/officeDocument/2006/math">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into frames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a:latin typeface="Cambria Math" panose="02040503050406030204" pitchFamily="18" charset="0"/>
                      </a:rPr>
                      <m:t>]</m:t>
                    </m:r>
                  </m:oMath>
                </a14:m>
                <a:r>
                  <a:rPr lang="en-US" altLang="zh-CN" dirty="0"/>
                  <a:t> and apply Fourier Transform to each segment.</a:t>
                </a:r>
              </a:p>
              <a:p>
                <a:pPr lvl="1"/>
                <a:r>
                  <a:rPr lang="en-US" altLang="zh-CN" dirty="0"/>
                  <a:t>Short frame width: wide-band, high time resolution, low frequency resolution</a:t>
                </a:r>
              </a:p>
              <a:p>
                <a:pPr lvl="1"/>
                <a:r>
                  <a:rPr lang="en-US" altLang="zh-CN" dirty="0"/>
                  <a:t>Long frame width: narrow-band, low time resolution, high frequency resolution</a:t>
                </a:r>
              </a:p>
              <a:p>
                <a:r>
                  <a:rPr lang="en-US" altLang="zh-CN" dirty="0"/>
                  <a:t>For ASR:</a:t>
                </a:r>
              </a:p>
              <a:p>
                <a:pPr lvl="1"/>
                <a:r>
                  <a:rPr lang="en-US" altLang="zh-CN" dirty="0"/>
                  <a:t>frame width ∼ 25ms</a:t>
                </a:r>
              </a:p>
              <a:p>
                <a:pPr lvl="1"/>
                <a:r>
                  <a:rPr lang="en-US" altLang="zh-CN" dirty="0"/>
                  <a:t>frame shift ∼ 10ms</a:t>
                </a:r>
                <a:endParaRPr lang="zh-CN" altLang="en-US" dirty="0"/>
              </a:p>
            </p:txBody>
          </p:sp>
        </mc:Choice>
        <mc:Fallback xmlns="">
          <p:sp>
            <p:nvSpPr>
              <p:cNvPr id="23" name="内容占位符 2"/>
              <p:cNvSpPr>
                <a:spLocks noGrp="1" noRot="1" noChangeAspect="1" noMove="1" noResize="1" noEditPoints="1" noAdjustHandles="1" noChangeArrowheads="1" noChangeShapeType="1" noTextEdit="1"/>
              </p:cNvSpPr>
              <p:nvPr>
                <p:ph idx="1"/>
              </p:nvPr>
            </p:nvSpPr>
            <p:spPr>
              <a:xfrm>
                <a:off x="783773" y="856989"/>
                <a:ext cx="5198952" cy="5444238"/>
              </a:xfrm>
              <a:blipFill>
                <a:blip r:embed="rId7"/>
                <a:stretch>
                  <a:fillRect l="-1878" t="-1568" r="-2700"/>
                </a:stretch>
              </a:blipFill>
            </p:spPr>
            <p:txBody>
              <a:bodyPr/>
              <a:lstStyle/>
              <a:p>
                <a:r>
                  <a:rPr lang="zh-CN" altLang="en-US">
                    <a:noFill/>
                  </a:rPr>
                  <a:t> </a:t>
                </a:r>
              </a:p>
            </p:txBody>
          </p:sp>
        </mc:Fallback>
      </mc:AlternateContent>
      <p:sp>
        <p:nvSpPr>
          <p:cNvPr id="26" name="矩形 25"/>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27" name="矩形 26"/>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28" name="矩形 27"/>
              <p:cNvSpPr/>
              <p:nvPr/>
            </p:nvSpPr>
            <p:spPr>
              <a:xfrm>
                <a:off x="7060662" y="5162342"/>
                <a:ext cx="3659463" cy="369332"/>
              </a:xfrm>
              <a:prstGeom prst="rect">
                <a:avLst/>
              </a:prstGeom>
            </p:spPr>
            <p:txBody>
              <a:bodyPr wrap="none">
                <a:spAutoFit/>
              </a:bodyPr>
              <a:lstStyle/>
              <a:p>
                <a:r>
                  <a:rPr lang="en-US" altLang="zh-CN" dirty="0"/>
                  <a:t>Short−time power spectrum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e>
                        </m:d>
                      </m:e>
                      <m:sup>
                        <m:r>
                          <a:rPr lang="en-US" altLang="zh-CN" b="0" i="1" smtClean="0">
                            <a:latin typeface="Cambria Math" panose="02040503050406030204" pitchFamily="18" charset="0"/>
                          </a:rPr>
                          <m:t>2</m:t>
                        </m:r>
                      </m:sup>
                    </m:sSup>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7060662" y="5162342"/>
                <a:ext cx="3659463" cy="369332"/>
              </a:xfrm>
              <a:prstGeom prst="rect">
                <a:avLst/>
              </a:prstGeom>
              <a:blipFill>
                <a:blip r:embed="rId8"/>
                <a:stretch>
                  <a:fillRect l="-1331"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645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lstStyle/>
          <a:p>
            <a:r>
              <a:rPr lang="en-US" altLang="zh-CN" dirty="0"/>
              <a:t>Features for ASR</a:t>
            </a:r>
          </a:p>
          <a:p>
            <a:r>
              <a:rPr lang="en-US" altLang="zh-CN" dirty="0"/>
              <a:t>Spectral analysis</a:t>
            </a:r>
          </a:p>
          <a:p>
            <a:r>
              <a:rPr lang="en-US" altLang="zh-CN" dirty="0" err="1"/>
              <a:t>Cepstral</a:t>
            </a:r>
            <a:r>
              <a:rPr lang="en-US" altLang="zh-CN" dirty="0"/>
              <a:t> analysis</a:t>
            </a:r>
          </a:p>
          <a:p>
            <a:r>
              <a:rPr lang="en-US" altLang="zh-CN" dirty="0"/>
              <a:t>Standard features for ASR: FBANK, MFCCs and PLP analysis</a:t>
            </a:r>
          </a:p>
          <a:p>
            <a:r>
              <a:rPr lang="en-US" altLang="zh-CN" dirty="0"/>
              <a:t>Dynamic features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59376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Windowing and spectral analysis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pic>
        <p:nvPicPr>
          <p:cNvPr id="17" name="图片 16"/>
          <p:cNvPicPr>
            <a:picLocks noChangeAspect="1"/>
          </p:cNvPicPr>
          <p:nvPr/>
        </p:nvPicPr>
        <p:blipFill rotWithShape="1">
          <a:blip r:embed="rId2" cstate="print">
            <a:extLst>
              <a:ext uri="{28A0092B-C50C-407E-A947-70E740481C1C}">
                <a14:useLocalDpi xmlns:a14="http://schemas.microsoft.com/office/drawing/2010/main" val="0"/>
              </a:ext>
            </a:extLst>
          </a:blip>
          <a:srcRect l="12406" r="5624" b="9175"/>
          <a:stretch/>
        </p:blipFill>
        <p:spPr>
          <a:xfrm>
            <a:off x="8096250" y="3563785"/>
            <a:ext cx="1571954" cy="1300846"/>
          </a:xfrm>
          <a:prstGeom prst="rect">
            <a:avLst/>
          </a:prstGeom>
        </p:spPr>
      </p:pic>
      <p:cxnSp>
        <p:nvCxnSpPr>
          <p:cNvPr id="20" name="直接箭头连接符 19"/>
          <p:cNvCxnSpPr/>
          <p:nvPr/>
        </p:nvCxnSpPr>
        <p:spPr>
          <a:xfrm>
            <a:off x="8764556" y="3146104"/>
            <a:ext cx="8201" cy="43399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64406" y="3129248"/>
            <a:ext cx="617477" cy="461665"/>
          </a:xfrm>
          <a:prstGeom prst="rect">
            <a:avLst/>
          </a:prstGeom>
        </p:spPr>
        <p:txBody>
          <a:bodyPr wrap="none">
            <a:spAutoFit/>
          </a:bodyPr>
          <a:lstStyle/>
          <a:p>
            <a:r>
              <a:rPr lang="en-US" altLang="zh-CN" sz="2400" dirty="0">
                <a:solidFill>
                  <a:srgbClr val="7030A0"/>
                </a:solidFill>
              </a:rPr>
              <a:t>FFT</a:t>
            </a:r>
            <a:endParaRPr lang="zh-CN" altLang="en-US" sz="2000" dirty="0">
              <a:solidFill>
                <a:srgbClr val="7030A0"/>
              </a:solidFill>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3936" t="9730" r="10177" b="13345"/>
          <a:stretch/>
        </p:blipFill>
        <p:spPr>
          <a:xfrm>
            <a:off x="8689195" y="2188557"/>
            <a:ext cx="769313" cy="582424"/>
          </a:xfrm>
          <a:prstGeom prst="rect">
            <a:avLst/>
          </a:prstGeom>
        </p:spPr>
      </p:pic>
      <p:pic>
        <p:nvPicPr>
          <p:cNvPr id="35" name="图片 34"/>
          <p:cNvPicPr>
            <a:picLocks noChangeAspect="1"/>
          </p:cNvPicPr>
          <p:nvPr/>
        </p:nvPicPr>
        <p:blipFill rotWithShape="1">
          <a:blip r:embed="rId4">
            <a:extLst>
              <a:ext uri="{28A0092B-C50C-407E-A947-70E740481C1C}">
                <a14:useLocalDpi xmlns:a14="http://schemas.microsoft.com/office/drawing/2010/main" val="0"/>
              </a:ext>
            </a:extLst>
          </a:blip>
          <a:srcRect l="16508" t="10770" r="30952" b="53393"/>
          <a:stretch/>
        </p:blipFill>
        <p:spPr>
          <a:xfrm>
            <a:off x="6373761" y="1076065"/>
            <a:ext cx="4804228" cy="957943"/>
          </a:xfrm>
          <a:prstGeom prst="rect">
            <a:avLst/>
          </a:prstGeom>
        </p:spPr>
      </p:pic>
      <mc:AlternateContent xmlns:mc="http://schemas.openxmlformats.org/markup-compatibility/2006" xmlns:a14="http://schemas.microsoft.com/office/drawing/2010/main">
        <mc:Choice Requires="a14">
          <p:sp>
            <p:nvSpPr>
              <p:cNvPr id="36" name="矩形 35"/>
              <p:cNvSpPr/>
              <p:nvPr/>
            </p:nvSpPr>
            <p:spPr>
              <a:xfrm>
                <a:off x="7597896" y="1694050"/>
                <a:ext cx="775725" cy="400110"/>
              </a:xfrm>
              <a:prstGeom prst="rect">
                <a:avLst/>
              </a:prstGeom>
            </p:spPr>
            <p:txBody>
              <a:bodyPr wrap="none">
                <a:spAutoFit/>
              </a:bodyPr>
              <a:lstStyle/>
              <a:p>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36" name="矩形 35"/>
              <p:cNvSpPr>
                <a:spLocks noRot="1" noChangeAspect="1" noMove="1" noResize="1" noEditPoints="1" noAdjustHandles="1" noChangeArrowheads="1" noChangeShapeType="1" noTextEdit="1"/>
              </p:cNvSpPr>
              <p:nvPr/>
            </p:nvSpPr>
            <p:spPr>
              <a:xfrm>
                <a:off x="7597896" y="1694050"/>
                <a:ext cx="775725" cy="400110"/>
              </a:xfrm>
              <a:prstGeom prst="rect">
                <a:avLst/>
              </a:prstGeom>
              <a:blipFill>
                <a:blip r:embed="rId5"/>
                <a:stretch>
                  <a:fillRect l="-781" b="-13636"/>
                </a:stretch>
              </a:blipFill>
            </p:spPr>
            <p:txBody>
              <a:bodyPr/>
              <a:lstStyle/>
              <a:p>
                <a:r>
                  <a:rPr lang="zh-CN" altLang="en-US">
                    <a:noFill/>
                  </a:rPr>
                  <a:t> </a:t>
                </a:r>
              </a:p>
            </p:txBody>
          </p:sp>
        </mc:Fallback>
      </mc:AlternateContent>
      <p:sp>
        <p:nvSpPr>
          <p:cNvPr id="37" name="矩形 36"/>
          <p:cNvSpPr/>
          <p:nvPr/>
        </p:nvSpPr>
        <p:spPr>
          <a:xfrm>
            <a:off x="8112585" y="796729"/>
            <a:ext cx="1555619" cy="461665"/>
          </a:xfrm>
          <a:prstGeom prst="rect">
            <a:avLst/>
          </a:prstGeom>
        </p:spPr>
        <p:txBody>
          <a:bodyPr wrap="none">
            <a:spAutoFit/>
          </a:bodyPr>
          <a:lstStyle/>
          <a:p>
            <a:r>
              <a:rPr lang="en-US" altLang="zh-CN" sz="2400" dirty="0">
                <a:solidFill>
                  <a:srgbClr val="7030A0"/>
                </a:solidFill>
              </a:rPr>
              <a:t>windowing</a:t>
            </a:r>
            <a:endParaRPr lang="zh-CN" altLang="en-US" sz="2000" dirty="0">
              <a:solidFill>
                <a:srgbClr val="7030A0"/>
              </a:solidFill>
            </a:endParaRPr>
          </a:p>
        </p:txBody>
      </p:sp>
      <p:sp>
        <p:nvSpPr>
          <p:cNvPr id="38" name="矩形 37"/>
          <p:cNvSpPr/>
          <p:nvPr/>
        </p:nvSpPr>
        <p:spPr>
          <a:xfrm>
            <a:off x="9544180" y="1879277"/>
            <a:ext cx="1511504" cy="400110"/>
          </a:xfrm>
          <a:prstGeom prst="rect">
            <a:avLst/>
          </a:prstGeom>
        </p:spPr>
        <p:txBody>
          <a:bodyPr wrap="none">
            <a:spAutoFit/>
          </a:bodyPr>
          <a:lstStyle/>
          <a:p>
            <a:r>
              <a:rPr lang="en-US" altLang="zh-CN" sz="2000" i="1" dirty="0">
                <a:solidFill>
                  <a:schemeClr val="tx1">
                    <a:lumMod val="65000"/>
                    <a:lumOff val="35000"/>
                  </a:schemeClr>
                </a:solidFill>
                <a:latin typeface="Times New Roman" panose="02020603050405020304" pitchFamily="18" charset="0"/>
                <a:cs typeface="Times New Roman" panose="02020603050405020304" pitchFamily="18" charset="0"/>
              </a:rPr>
              <a:t>t</a:t>
            </a:r>
            <a:r>
              <a:rPr lang="en-US" altLang="zh-CN" sz="2000" dirty="0">
                <a:solidFill>
                  <a:schemeClr val="tx1">
                    <a:lumMod val="65000"/>
                    <a:lumOff val="35000"/>
                  </a:schemeClr>
                </a:solidFill>
                <a:latin typeface="Times New Roman" panose="02020603050405020304" pitchFamily="18" charset="0"/>
                <a:cs typeface="Times New Roman" panose="02020603050405020304" pitchFamily="18" charset="0"/>
              </a:rPr>
              <a:t>+1-</a:t>
            </a:r>
            <a:r>
              <a:rPr lang="en-US" altLang="zh-CN" sz="2000" dirty="0">
                <a:solidFill>
                  <a:schemeClr val="tx1">
                    <a:lumMod val="65000"/>
                    <a:lumOff val="35000"/>
                  </a:schemeClr>
                </a:solidFill>
              </a:rPr>
              <a:t>th frame</a:t>
            </a:r>
            <a:endParaRPr lang="zh-CN" altLang="en-US" dirty="0">
              <a:solidFill>
                <a:schemeClr val="tx1">
                  <a:lumMod val="65000"/>
                  <a:lumOff val="35000"/>
                </a:schemeClr>
              </a:solidFill>
            </a:endParaRPr>
          </a:p>
        </p:txBody>
      </p:sp>
      <p:cxnSp>
        <p:nvCxnSpPr>
          <p:cNvPr id="39" name="直接连接符 38"/>
          <p:cNvCxnSpPr/>
          <p:nvPr/>
        </p:nvCxnSpPr>
        <p:spPr>
          <a:xfrm>
            <a:off x="8682220" y="1847043"/>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9464294" y="1832007"/>
            <a:ext cx="0" cy="988759"/>
          </a:xfrm>
          <a:prstGeom prst="line">
            <a:avLst/>
          </a:prstGeom>
          <a:ln w="19050">
            <a:solidFill>
              <a:srgbClr val="3333FF"/>
            </a:solidFill>
            <a:prstDash val="sys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8252495" y="2837179"/>
            <a:ext cx="23715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0</a:t>
            </a:r>
            <a:endParaRPr lang="zh-CN" altLang="en-US"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9017054" y="2820765"/>
            <a:ext cx="527126" cy="369332"/>
          </a:xfrm>
          <a:prstGeom prst="rect">
            <a:avLst/>
          </a:prstGeom>
          <a:noFill/>
        </p:spPr>
        <p:txBody>
          <a:bodyPr wrap="square" rtlCol="0">
            <a:spAutoFit/>
          </a:bodyPr>
          <a:lstStyle/>
          <a:p>
            <a:pPr algn="ctr"/>
            <a:r>
              <a:rPr lang="en-US" altLang="zh-CN" i="1" dirty="0">
                <a:latin typeface="Times New Roman" panose="02020603050405020304" pitchFamily="18" charset="0"/>
                <a:cs typeface="Times New Roman" panose="02020603050405020304" pitchFamily="18" charset="0"/>
              </a:rPr>
              <a:t>L</a:t>
            </a:r>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43" name="矩形 42"/>
          <p:cNvSpPr/>
          <p:nvPr/>
        </p:nvSpPr>
        <p:spPr>
          <a:xfrm>
            <a:off x="8677457" y="1416957"/>
            <a:ext cx="781050" cy="453217"/>
          </a:xfrm>
          <a:prstGeom prst="rect">
            <a:avLst/>
          </a:prstGeom>
          <a:noFill/>
          <a:ln>
            <a:solidFill>
              <a:srgbClr val="3333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9280617" y="1046511"/>
            <a:ext cx="734496" cy="461665"/>
          </a:xfrm>
          <a:prstGeom prst="rect">
            <a:avLst/>
          </a:prstGeom>
        </p:spPr>
        <p:txBody>
          <a:bodyPr wrap="none">
            <a:spAutoFit/>
          </a:bodyPr>
          <a:lstStyle/>
          <a:p>
            <a:r>
              <a:rPr lang="en-US" altLang="zh-CN" sz="2400" dirty="0">
                <a:solidFill>
                  <a:srgbClr val="7030A0"/>
                </a:solidFill>
              </a:rPr>
              <a:t>shift</a:t>
            </a:r>
            <a:endParaRPr lang="zh-CN" altLang="en-US" sz="2000" dirty="0">
              <a:solidFill>
                <a:srgbClr val="7030A0"/>
              </a:solidFill>
            </a:endParaRPr>
          </a:p>
        </p:txBody>
      </p:sp>
      <mc:AlternateContent xmlns:mc="http://schemas.openxmlformats.org/markup-compatibility/2006" xmlns:a14="http://schemas.microsoft.com/office/drawing/2010/main">
        <mc:Choice Requires="a14">
          <p:sp>
            <p:nvSpPr>
              <p:cNvPr id="45" name="矩形 44"/>
              <p:cNvSpPr/>
              <p:nvPr/>
            </p:nvSpPr>
            <p:spPr>
              <a:xfrm>
                <a:off x="7648010" y="2355188"/>
                <a:ext cx="1050159" cy="400110"/>
              </a:xfrm>
              <a:prstGeom prst="rect">
                <a:avLst/>
              </a:prstGeom>
            </p:spPr>
            <p:txBody>
              <a:bodyPr wrap="none">
                <a:spAutoFit/>
              </a:bodyPr>
              <a:lstStyle/>
              <a:p>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oMath>
                </a14:m>
                <a:r>
                  <a:rPr lang="en-US" altLang="zh-CN" sz="2000" dirty="0"/>
                  <a:t> </a:t>
                </a:r>
                <a:endParaRPr lang="zh-CN" altLang="en-US" sz="2000" dirty="0"/>
              </a:p>
            </p:txBody>
          </p:sp>
        </mc:Choice>
        <mc:Fallback xmlns="">
          <p:sp>
            <p:nvSpPr>
              <p:cNvPr id="45" name="矩形 44"/>
              <p:cNvSpPr>
                <a:spLocks noRot="1" noChangeAspect="1" noMove="1" noResize="1" noEditPoints="1" noAdjustHandles="1" noChangeArrowheads="1" noChangeShapeType="1" noTextEdit="1"/>
              </p:cNvSpPr>
              <p:nvPr/>
            </p:nvSpPr>
            <p:spPr>
              <a:xfrm>
                <a:off x="7648010" y="2355188"/>
                <a:ext cx="1050159" cy="400110"/>
              </a:xfrm>
              <a:prstGeom prst="rect">
                <a:avLst/>
              </a:prstGeom>
              <a:blipFill>
                <a:blip r:embed="rId6"/>
                <a:stretch>
                  <a:fillRect b="-15152"/>
                </a:stretch>
              </a:blipFill>
            </p:spPr>
            <p:txBody>
              <a:bodyPr/>
              <a:lstStyle/>
              <a:p>
                <a:r>
                  <a:rPr lang="zh-CN" altLang="en-US">
                    <a:noFill/>
                  </a:rPr>
                  <a:t> </a:t>
                </a:r>
              </a:p>
            </p:txBody>
          </p:sp>
        </mc:Fallback>
      </mc:AlternateContent>
      <p:pic>
        <p:nvPicPr>
          <p:cNvPr id="18" name="内容占位符 17"/>
          <p:cNvPicPr>
            <a:picLocks noGrp="1" noChangeAspect="1"/>
          </p:cNvPicPr>
          <p:nvPr>
            <p:ph idx="1"/>
          </p:nvPr>
        </p:nvPicPr>
        <p:blipFill rotWithShape="1">
          <a:blip r:embed="rId7" cstate="print">
            <a:extLst>
              <a:ext uri="{28A0092B-C50C-407E-A947-70E740481C1C}">
                <a14:useLocalDpi xmlns:a14="http://schemas.microsoft.com/office/drawing/2010/main" val="0"/>
              </a:ext>
            </a:extLst>
          </a:blip>
          <a:srcRect l="11846" t="5034" r="7114" b="9939"/>
          <a:stretch/>
        </p:blipFill>
        <p:spPr>
          <a:xfrm>
            <a:off x="8289534" y="3751545"/>
            <a:ext cx="1568633" cy="1229191"/>
          </a:xfrm>
        </p:spPr>
      </p:pic>
      <mc:AlternateContent xmlns:mc="http://schemas.openxmlformats.org/markup-compatibility/2006" xmlns:a14="http://schemas.microsoft.com/office/drawing/2010/main">
        <mc:Choice Requires="a14">
          <p:sp>
            <p:nvSpPr>
              <p:cNvPr id="47" name="内容占位符 2"/>
              <p:cNvSpPr txBox="1">
                <a:spLocks/>
              </p:cNvSpPr>
              <p:nvPr/>
            </p:nvSpPr>
            <p:spPr>
              <a:xfrm>
                <a:off x="783773" y="856989"/>
                <a:ext cx="5198952" cy="5444238"/>
              </a:xfrm>
              <a:prstGeom prst="rect">
                <a:avLst/>
              </a:prstGeom>
            </p:spPr>
            <p:txBody>
              <a:bodyPr vert="horz" lIns="0" tIns="45720" rIns="0" bIns="45720" rtlCol="0">
                <a:no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00" indent="-331780" algn="l" defTabSz="914377"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882" indent="-339717"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091" indent="-333366" algn="l" defTabSz="914377"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spcAft>
                    <a:spcPts val="600"/>
                  </a:spcAft>
                  <a:buClr>
                    <a:srgbClr val="E48312"/>
                  </a:buClr>
                </a:pPr>
                <a:r>
                  <a:rPr lang="en-US" altLang="zh-CN" dirty="0">
                    <a:solidFill>
                      <a:srgbClr val="000000">
                        <a:lumMod val="75000"/>
                        <a:lumOff val="25000"/>
                      </a:srgbClr>
                    </a:solidFill>
                  </a:rPr>
                  <a:t>Window the signal </a:t>
                </a:r>
                <a14:m>
                  <m:oMath xmlns:m="http://schemas.openxmlformats.org/officeDocument/2006/math">
                    <m:r>
                      <a:rPr lang="en-US" altLang="zh-CN" i="1" dirty="0">
                        <a:solidFill>
                          <a:srgbClr val="000000">
                            <a:lumMod val="75000"/>
                            <a:lumOff val="25000"/>
                          </a:srgbClr>
                        </a:solidFill>
                        <a:latin typeface="Cambria Math" panose="02040503050406030204" pitchFamily="18" charset="0"/>
                      </a:rPr>
                      <m:t>𝑥</m:t>
                    </m:r>
                    <m:r>
                      <a:rPr lang="en-US" altLang="zh-CN" i="1" dirty="0">
                        <a:solidFill>
                          <a:srgbClr val="000000">
                            <a:lumMod val="75000"/>
                            <a:lumOff val="25000"/>
                          </a:srgbClr>
                        </a:solidFill>
                        <a:latin typeface="Cambria Math" panose="02040503050406030204" pitchFamily="18" charset="0"/>
                      </a:rPr>
                      <m:t>′[</m:t>
                    </m:r>
                    <m:r>
                      <a:rPr lang="en-US" altLang="zh-CN" b="0" i="1" dirty="0" smtClean="0">
                        <a:solidFill>
                          <a:srgbClr val="000000">
                            <a:lumMod val="75000"/>
                            <a:lumOff val="25000"/>
                          </a:srgbClr>
                        </a:solidFill>
                        <a:latin typeface="Cambria Math" panose="02040503050406030204" pitchFamily="18" charset="0"/>
                      </a:rPr>
                      <m:t>𝑛</m:t>
                    </m:r>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into frames </a:t>
                </a:r>
                <a14:m>
                  <m:oMath xmlns:m="http://schemas.openxmlformats.org/officeDocument/2006/math">
                    <m:sSub>
                      <m:sSubPr>
                        <m:ctrlPr>
                          <a:rPr lang="en-US" altLang="zh-CN" i="1" dirty="0">
                            <a:solidFill>
                              <a:srgbClr val="000000">
                                <a:lumMod val="75000"/>
                                <a:lumOff val="25000"/>
                              </a:srgbClr>
                            </a:solidFill>
                            <a:latin typeface="Cambria Math" panose="02040503050406030204" pitchFamily="18" charset="0"/>
                          </a:rPr>
                        </m:ctrlPr>
                      </m:sSubPr>
                      <m:e>
                        <m:r>
                          <a:rPr lang="en-US" altLang="zh-CN" i="1" dirty="0">
                            <a:solidFill>
                              <a:srgbClr val="000000">
                                <a:lumMod val="75000"/>
                                <a:lumOff val="25000"/>
                              </a:srgbClr>
                            </a:solidFill>
                            <a:latin typeface="Cambria Math" panose="02040503050406030204" pitchFamily="18" charset="0"/>
                          </a:rPr>
                          <m:t>𝑥</m:t>
                        </m:r>
                      </m:e>
                      <m:sub>
                        <m:r>
                          <a:rPr lang="en-US" altLang="zh-CN" i="1" dirty="0">
                            <a:solidFill>
                              <a:srgbClr val="000000">
                                <a:lumMod val="75000"/>
                                <a:lumOff val="25000"/>
                              </a:srgbClr>
                            </a:solidFill>
                            <a:latin typeface="Cambria Math" panose="02040503050406030204" pitchFamily="18" charset="0"/>
                          </a:rPr>
                          <m:t>𝑡</m:t>
                        </m:r>
                      </m:sub>
                    </m:sSub>
                    <m:r>
                      <a:rPr lang="en-US" altLang="zh-CN" i="1" dirty="0">
                        <a:solidFill>
                          <a:srgbClr val="000000">
                            <a:lumMod val="75000"/>
                            <a:lumOff val="25000"/>
                          </a:srgbClr>
                        </a:solidFill>
                        <a:latin typeface="Cambria Math" panose="02040503050406030204" pitchFamily="18" charset="0"/>
                      </a:rPr>
                      <m:t>[</m:t>
                    </m:r>
                    <m:r>
                      <a:rPr lang="en-US" altLang="zh-CN" i="1" dirty="0">
                        <a:solidFill>
                          <a:srgbClr val="000000">
                            <a:lumMod val="75000"/>
                            <a:lumOff val="25000"/>
                          </a:srgbClr>
                        </a:solidFill>
                        <a:latin typeface="Cambria Math" panose="02040503050406030204" pitchFamily="18" charset="0"/>
                      </a:rPr>
                      <m:t>𝑛</m:t>
                    </m:r>
                    <m:r>
                      <a:rPr lang="en-US" altLang="zh-CN" i="1" dirty="0">
                        <a:solidFill>
                          <a:srgbClr val="000000">
                            <a:lumMod val="75000"/>
                            <a:lumOff val="25000"/>
                          </a:srgbClr>
                        </a:solidFill>
                        <a:latin typeface="Cambria Math" panose="02040503050406030204" pitchFamily="18" charset="0"/>
                      </a:rPr>
                      <m:t>]</m:t>
                    </m:r>
                  </m:oMath>
                </a14:m>
                <a:r>
                  <a:rPr lang="en-US" altLang="zh-CN" dirty="0">
                    <a:solidFill>
                      <a:srgbClr val="000000">
                        <a:lumMod val="75000"/>
                        <a:lumOff val="25000"/>
                      </a:srgbClr>
                    </a:solidFill>
                  </a:rPr>
                  <a:t> and apply Fourier Transform to each segment.</a:t>
                </a:r>
              </a:p>
              <a:p>
                <a:pPr lvl="1">
                  <a:spcBef>
                    <a:spcPts val="600"/>
                  </a:spcBef>
                  <a:spcAft>
                    <a:spcPts val="600"/>
                  </a:spcAft>
                  <a:buClr>
                    <a:srgbClr val="E48312"/>
                  </a:buClr>
                </a:pPr>
                <a:r>
                  <a:rPr lang="en-US" altLang="zh-CN" dirty="0">
                    <a:solidFill>
                      <a:srgbClr val="000000">
                        <a:lumMod val="75000"/>
                        <a:lumOff val="25000"/>
                      </a:srgbClr>
                    </a:solidFill>
                  </a:rPr>
                  <a:t>Short frame width: wide-band, high time resolution, low frequency resolution</a:t>
                </a:r>
              </a:p>
              <a:p>
                <a:pPr lvl="1">
                  <a:spcBef>
                    <a:spcPts val="600"/>
                  </a:spcBef>
                  <a:spcAft>
                    <a:spcPts val="600"/>
                  </a:spcAft>
                  <a:buClr>
                    <a:srgbClr val="E48312"/>
                  </a:buClr>
                </a:pPr>
                <a:r>
                  <a:rPr lang="en-US" altLang="zh-CN" dirty="0">
                    <a:solidFill>
                      <a:srgbClr val="000000">
                        <a:lumMod val="75000"/>
                        <a:lumOff val="25000"/>
                      </a:srgbClr>
                    </a:solidFill>
                  </a:rPr>
                  <a:t>Long frame width: narrow-band, low time resolution, high frequency resolution</a:t>
                </a:r>
              </a:p>
              <a:p>
                <a:pPr lvl="0">
                  <a:spcAft>
                    <a:spcPts val="600"/>
                  </a:spcAft>
                  <a:buClr>
                    <a:srgbClr val="E48312"/>
                  </a:buClr>
                </a:pPr>
                <a:r>
                  <a:rPr lang="en-US" altLang="zh-CN" dirty="0">
                    <a:solidFill>
                      <a:srgbClr val="000000">
                        <a:lumMod val="75000"/>
                        <a:lumOff val="25000"/>
                      </a:srgbClr>
                    </a:solidFill>
                  </a:rPr>
                  <a:t>For ASR:</a:t>
                </a:r>
              </a:p>
              <a:p>
                <a:pPr lvl="1">
                  <a:spcBef>
                    <a:spcPts val="600"/>
                  </a:spcBef>
                  <a:spcAft>
                    <a:spcPts val="600"/>
                  </a:spcAft>
                  <a:buClr>
                    <a:srgbClr val="E48312"/>
                  </a:buClr>
                </a:pPr>
                <a:r>
                  <a:rPr lang="en-US" altLang="zh-CN" dirty="0">
                    <a:solidFill>
                      <a:srgbClr val="000000">
                        <a:lumMod val="75000"/>
                        <a:lumOff val="25000"/>
                      </a:srgbClr>
                    </a:solidFill>
                  </a:rPr>
                  <a:t>frame width ∼ 25ms</a:t>
                </a:r>
              </a:p>
              <a:p>
                <a:pPr lvl="1">
                  <a:spcBef>
                    <a:spcPts val="600"/>
                  </a:spcBef>
                  <a:spcAft>
                    <a:spcPts val="600"/>
                  </a:spcAft>
                  <a:buClr>
                    <a:srgbClr val="E48312"/>
                  </a:buClr>
                </a:pPr>
                <a:r>
                  <a:rPr lang="en-US" altLang="zh-CN" dirty="0">
                    <a:solidFill>
                      <a:srgbClr val="000000">
                        <a:lumMod val="75000"/>
                        <a:lumOff val="25000"/>
                      </a:srgbClr>
                    </a:solidFill>
                  </a:rPr>
                  <a:t>frame shift ∼ 10ms</a:t>
                </a:r>
                <a:endParaRPr lang="zh-CN" altLang="en-US" dirty="0">
                  <a:solidFill>
                    <a:srgbClr val="000000">
                      <a:lumMod val="75000"/>
                      <a:lumOff val="25000"/>
                    </a:srgbClr>
                  </a:solidFill>
                </a:endParaRPr>
              </a:p>
            </p:txBody>
          </p:sp>
        </mc:Choice>
        <mc:Fallback xmlns="">
          <p:sp>
            <p:nvSpPr>
              <p:cNvPr id="47" name="内容占位符 2"/>
              <p:cNvSpPr txBox="1">
                <a:spLocks noRot="1" noChangeAspect="1" noMove="1" noResize="1" noEditPoints="1" noAdjustHandles="1" noChangeArrowheads="1" noChangeShapeType="1" noTextEdit="1"/>
              </p:cNvSpPr>
              <p:nvPr/>
            </p:nvSpPr>
            <p:spPr>
              <a:xfrm>
                <a:off x="783773" y="856989"/>
                <a:ext cx="5198952" cy="5444238"/>
              </a:xfrm>
              <a:prstGeom prst="rect">
                <a:avLst/>
              </a:prstGeom>
              <a:blipFill>
                <a:blip r:embed="rId8"/>
                <a:stretch>
                  <a:fillRect l="-1878" t="-1568" r="-2700"/>
                </a:stretch>
              </a:blipFill>
            </p:spPr>
            <p:txBody>
              <a:bodyPr/>
              <a:lstStyle/>
              <a:p>
                <a:r>
                  <a:rPr lang="zh-CN" altLang="en-US">
                    <a:noFill/>
                  </a:rPr>
                  <a:t> </a:t>
                </a:r>
              </a:p>
            </p:txBody>
          </p:sp>
        </mc:Fallback>
      </mc:AlternateContent>
      <p:sp>
        <p:nvSpPr>
          <p:cNvPr id="19" name="矩形 18"/>
          <p:cNvSpPr/>
          <p:nvPr/>
        </p:nvSpPr>
        <p:spPr>
          <a:xfrm>
            <a:off x="8408887" y="4883952"/>
            <a:ext cx="1165897" cy="369332"/>
          </a:xfrm>
          <a:prstGeom prst="rect">
            <a:avLst/>
          </a:prstGeom>
        </p:spPr>
        <p:txBody>
          <a:bodyPr wrap="none">
            <a:spAutoFit/>
          </a:bodyPr>
          <a:lstStyle/>
          <a:p>
            <a:r>
              <a:rPr lang="en-US" altLang="zh-CN" dirty="0">
                <a:solidFill>
                  <a:srgbClr val="0070C0"/>
                </a:solidFill>
              </a:rPr>
              <a:t>Frequency</a:t>
            </a:r>
            <a:endParaRPr lang="zh-CN" altLang="en-US" dirty="0">
              <a:solidFill>
                <a:srgbClr val="0070C0"/>
              </a:solidFill>
            </a:endParaRPr>
          </a:p>
        </p:txBody>
      </p:sp>
      <p:sp>
        <p:nvSpPr>
          <p:cNvPr id="48" name="矩形 47"/>
          <p:cNvSpPr/>
          <p:nvPr/>
        </p:nvSpPr>
        <p:spPr>
          <a:xfrm rot="16200000">
            <a:off x="7295265" y="4165792"/>
            <a:ext cx="1212191" cy="369332"/>
          </a:xfrm>
          <a:prstGeom prst="rect">
            <a:avLst/>
          </a:prstGeom>
        </p:spPr>
        <p:txBody>
          <a:bodyPr wrap="none">
            <a:spAutoFit/>
          </a:bodyPr>
          <a:lstStyle/>
          <a:p>
            <a:r>
              <a:rPr lang="en-US" altLang="zh-CN" dirty="0">
                <a:solidFill>
                  <a:srgbClr val="0070C0"/>
                </a:solidFill>
              </a:rPr>
              <a:t>Magnitude</a:t>
            </a:r>
            <a:endParaRPr lang="zh-CN" altLang="en-US" dirty="0">
              <a:solidFill>
                <a:srgbClr val="0070C0"/>
              </a:solidFill>
            </a:endParaRPr>
          </a:p>
        </p:txBody>
      </p:sp>
      <mc:AlternateContent xmlns:mc="http://schemas.openxmlformats.org/markup-compatibility/2006" xmlns:a14="http://schemas.microsoft.com/office/drawing/2010/main">
        <mc:Choice Requires="a14">
          <p:sp>
            <p:nvSpPr>
              <p:cNvPr id="49" name="矩形 48"/>
              <p:cNvSpPr/>
              <p:nvPr/>
            </p:nvSpPr>
            <p:spPr>
              <a:xfrm>
                <a:off x="7060662" y="5162342"/>
                <a:ext cx="4292009" cy="400110"/>
              </a:xfrm>
              <a:prstGeom prst="rect">
                <a:avLst/>
              </a:prstGeom>
            </p:spPr>
            <p:txBody>
              <a:bodyPr wrap="none">
                <a:spAutoFit/>
              </a:bodyPr>
              <a:lstStyle/>
              <a:p>
                <a:r>
                  <a:rPr lang="en-US" altLang="zh-CN" sz="2000" dirty="0"/>
                  <a:t>Short−time </a:t>
                </a:r>
                <a:r>
                  <a:rPr lang="en-US" altLang="zh-CN" sz="2000" dirty="0">
                    <a:solidFill>
                      <a:srgbClr val="FF0000"/>
                    </a:solidFill>
                  </a:rPr>
                  <a:t>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49" name="矩形 48"/>
              <p:cNvSpPr>
                <a:spLocks noRot="1" noChangeAspect="1" noMove="1" noResize="1" noEditPoints="1" noAdjustHandles="1" noChangeArrowheads="1" noChangeShapeType="1" noTextEdit="1"/>
              </p:cNvSpPr>
              <p:nvPr/>
            </p:nvSpPr>
            <p:spPr>
              <a:xfrm>
                <a:off x="7060662" y="5162342"/>
                <a:ext cx="4292009" cy="400110"/>
              </a:xfrm>
              <a:prstGeom prst="rect">
                <a:avLst/>
              </a:prstGeom>
              <a:blipFill>
                <a:blip r:embed="rId9"/>
                <a:stretch>
                  <a:fillRect l="-1420" t="-9231"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9304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Wide-band and narrow-band spectrograms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
        <p:nvSpPr>
          <p:cNvPr id="9" name="文本框 8"/>
          <p:cNvSpPr txBox="1"/>
          <p:nvPr/>
        </p:nvSpPr>
        <p:spPr>
          <a:xfrm>
            <a:off x="8348532" y="4892951"/>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Narrow band spectrogram</a:t>
            </a:r>
          </a:p>
          <a:p>
            <a:r>
              <a:rPr lang="en-US" altLang="zh-CN" sz="2000" dirty="0">
                <a:latin typeface="Arial" panose="020B0604020202020204" pitchFamily="34" charset="0"/>
                <a:cs typeface="Arial" panose="020B0604020202020204" pitchFamily="34" charset="0"/>
              </a:rPr>
              <a:t>Window width = 20ms</a:t>
            </a:r>
            <a:endParaRPr lang="zh-CN" altLang="en-US" sz="2000" dirty="0">
              <a:latin typeface="Arial" panose="020B0604020202020204" pitchFamily="34" charset="0"/>
              <a:cs typeface="Arial" panose="020B0604020202020204" pitchFamily="34" charset="0"/>
            </a:endParaRPr>
          </a:p>
        </p:txBody>
      </p:sp>
      <p:sp>
        <p:nvSpPr>
          <p:cNvPr id="10" name="文本框 9"/>
          <p:cNvSpPr txBox="1"/>
          <p:nvPr/>
        </p:nvSpPr>
        <p:spPr>
          <a:xfrm>
            <a:off x="8348532" y="1581594"/>
            <a:ext cx="3352800"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Wide band spectrogram</a:t>
            </a:r>
          </a:p>
          <a:p>
            <a:r>
              <a:rPr lang="en-US" altLang="zh-CN" sz="2000" dirty="0">
                <a:latin typeface="Arial" panose="020B0604020202020204" pitchFamily="34" charset="0"/>
                <a:cs typeface="Arial" panose="020B0604020202020204" pitchFamily="34" charset="0"/>
              </a:rPr>
              <a:t>Window width = 2ms</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7BBD57D2-7653-400A-8DED-740A5F7752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781"/>
          <a:stretch/>
        </p:blipFill>
        <p:spPr>
          <a:xfrm>
            <a:off x="783773" y="781317"/>
            <a:ext cx="6518548" cy="3226356"/>
          </a:xfrm>
          <a:prstGeom prst="rect">
            <a:avLst/>
          </a:prstGeom>
        </p:spPr>
      </p:pic>
      <p:pic>
        <p:nvPicPr>
          <p:cNvPr id="21" name="图片 20">
            <a:extLst>
              <a:ext uri="{FF2B5EF4-FFF2-40B4-BE49-F238E27FC236}">
                <a16:creationId xmlns:a16="http://schemas.microsoft.com/office/drawing/2014/main" id="{DE0076FB-CF54-4BDA-B766-9B9AD7E307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26"/>
          <a:stretch/>
        </p:blipFill>
        <p:spPr>
          <a:xfrm>
            <a:off x="783772" y="3683872"/>
            <a:ext cx="6518549" cy="3166177"/>
          </a:xfrm>
          <a:prstGeom prst="rect">
            <a:avLst/>
          </a:prstGeom>
        </p:spPr>
      </p:pic>
    </p:spTree>
    <p:extLst>
      <p:ext uri="{BB962C8B-B14F-4D97-AF65-F5344CB8AC3E}">
        <p14:creationId xmlns:p14="http://schemas.microsoft.com/office/powerpoint/2010/main" val="1696376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 </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13" name="直接箭头连接符 12"/>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9"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 name="直接箭头连接符 19"/>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22" name="直接箭头连接符 21"/>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直接箭头连接符 25"/>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8" name="文本框 27"/>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9" name="直接箭头连接符 28"/>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2" name="直接箭头连接符 31"/>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4" name="直接箭头连接符 33"/>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6" name="直接箭头连接符 35"/>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4" name="直接箭头连接符 43"/>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50" name="文本框 49"/>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52" name="文本框 51"/>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56" name="直接箭头连接符 55"/>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本框 6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244DB6F-4691-4D93-876C-F4AC209D3E28}"/>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8244DB6F-4691-4D93-876C-F4AC209D3E28}"/>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54067BD-A2B7-4425-B17A-72B83C5610D7}"/>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854067BD-A2B7-4425-B17A-72B83C5610D7}"/>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41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Human hearing</a:t>
            </a:r>
            <a:endParaRPr lang="zh-CN" altLang="en-US" dirty="0"/>
          </a:p>
        </p:txBody>
      </p:sp>
      <p:sp>
        <p:nvSpPr>
          <p:cNvPr id="3" name="内容占位符 2"/>
          <p:cNvSpPr>
            <a:spLocks noGrp="1"/>
          </p:cNvSpPr>
          <p:nvPr>
            <p:ph idx="1"/>
          </p:nvPr>
        </p:nvSpPr>
        <p:spPr/>
        <p:txBody>
          <a:bodyPr/>
          <a:lstStyle/>
          <a:p>
            <a:r>
              <a:rPr lang="en-US" altLang="zh-CN" dirty="0"/>
              <a:t>Technical terms</a:t>
            </a:r>
          </a:p>
          <a:p>
            <a:pPr lvl="1"/>
            <a:r>
              <a:rPr lang="en-US" altLang="zh-CN" dirty="0"/>
              <a:t>equal-loudness contours</a:t>
            </a:r>
          </a:p>
          <a:p>
            <a:pPr lvl="1"/>
            <a:r>
              <a:rPr lang="en-US" altLang="zh-CN" dirty="0"/>
              <a:t>Masking</a:t>
            </a:r>
          </a:p>
          <a:p>
            <a:pPr lvl="1"/>
            <a:r>
              <a:rPr lang="en-US" altLang="zh-CN" dirty="0"/>
              <a:t>auditory filters (critical-band filters)</a:t>
            </a:r>
          </a:p>
          <a:p>
            <a:pPr lvl="1"/>
            <a:r>
              <a:rPr lang="en-US" altLang="zh-CN" dirty="0"/>
              <a:t>critical bandwidth</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graphicFrame>
        <p:nvGraphicFramePr>
          <p:cNvPr id="7" name="表格 6"/>
          <p:cNvGraphicFramePr>
            <a:graphicFrameLocks noGrp="1"/>
          </p:cNvGraphicFramePr>
          <p:nvPr>
            <p:extLst>
              <p:ext uri="{D42A27DB-BD31-4B8C-83A1-F6EECF244321}">
                <p14:modId xmlns:p14="http://schemas.microsoft.com/office/powerpoint/2010/main" val="300797649"/>
              </p:ext>
            </p:extLst>
          </p:nvPr>
        </p:nvGraphicFramePr>
        <p:xfrm>
          <a:off x="1716505" y="3272590"/>
          <a:ext cx="9495982" cy="2922870"/>
        </p:xfrm>
        <a:graphic>
          <a:graphicData uri="http://schemas.openxmlformats.org/drawingml/2006/table">
            <a:tbl>
              <a:tblPr firstRow="1" bandRow="1">
                <a:tableStyleId>{5C22544A-7EE6-4342-B048-85BDC9FD1C3A}</a:tableStyleId>
              </a:tblPr>
              <a:tblGrid>
                <a:gridCol w="4747991">
                  <a:extLst>
                    <a:ext uri="{9D8B030D-6E8A-4147-A177-3AD203B41FA5}">
                      <a16:colId xmlns:a16="http://schemas.microsoft.com/office/drawing/2014/main" val="4067191353"/>
                    </a:ext>
                  </a:extLst>
                </a:gridCol>
                <a:gridCol w="4747991">
                  <a:extLst>
                    <a:ext uri="{9D8B030D-6E8A-4147-A177-3AD203B41FA5}">
                      <a16:colId xmlns:a16="http://schemas.microsoft.com/office/drawing/2014/main" val="2764615913"/>
                    </a:ext>
                  </a:extLst>
                </a:gridCol>
              </a:tblGrid>
              <a:tr h="487145">
                <a:tc>
                  <a:txBody>
                    <a:bodyPr/>
                    <a:lstStyle/>
                    <a:p>
                      <a:r>
                        <a:rPr lang="en-US" altLang="zh-CN" sz="2000" dirty="0">
                          <a:solidFill>
                            <a:schemeClr val="tx1"/>
                          </a:solidFill>
                        </a:rPr>
                        <a:t>Physical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chemeClr val="tx1"/>
                          </a:solidFill>
                        </a:rPr>
                        <a:t>Perceptual quality</a:t>
                      </a:r>
                      <a:endParaRPr lang="zh-CN" altLang="en-US" sz="20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4939048"/>
                  </a:ext>
                </a:extLst>
              </a:tr>
              <a:tr h="487145">
                <a:tc>
                  <a:txBody>
                    <a:bodyPr/>
                    <a:lstStyle/>
                    <a:p>
                      <a:r>
                        <a:rPr lang="en-US" altLang="zh-CN" sz="2000" dirty="0"/>
                        <a:t>Intensity</a:t>
                      </a:r>
                      <a:endParaRPr lang="zh-CN" altLang="en-US" sz="2000" dirty="0"/>
                    </a:p>
                  </a:txBody>
                  <a:tcPr>
                    <a:lnT w="12700" cap="flat" cmpd="sng" algn="ctr">
                      <a:solidFill>
                        <a:schemeClr val="tx1"/>
                      </a:solidFill>
                      <a:prstDash val="solid"/>
                      <a:round/>
                      <a:headEnd type="none" w="med" len="med"/>
                      <a:tailEnd type="none" w="med" len="med"/>
                    </a:lnT>
                    <a:noFill/>
                  </a:tcPr>
                </a:tc>
                <a:tc>
                  <a:txBody>
                    <a:bodyPr/>
                    <a:lstStyle/>
                    <a:p>
                      <a:r>
                        <a:rPr lang="en-US" altLang="zh-CN" sz="2000" b="0" i="0" u="none" strike="noStrike" kern="1200" baseline="0" dirty="0">
                          <a:solidFill>
                            <a:schemeClr val="dk1"/>
                          </a:solidFill>
                          <a:latin typeface="+mn-lt"/>
                          <a:ea typeface="+mn-ea"/>
                          <a:cs typeface="+mn-cs"/>
                        </a:rPr>
                        <a:t>Loudness</a:t>
                      </a:r>
                      <a:endParaRPr lang="zh-CN" altLang="en-US" sz="2000" dirty="0"/>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87942582"/>
                  </a:ext>
                </a:extLst>
              </a:tr>
              <a:tr h="487145">
                <a:tc>
                  <a:txBody>
                    <a:bodyPr/>
                    <a:lstStyle/>
                    <a:p>
                      <a:r>
                        <a:rPr lang="en-US" altLang="zh-CN" sz="2000" b="0" i="0" u="none" strike="noStrike" kern="1200" baseline="0" dirty="0">
                          <a:solidFill>
                            <a:schemeClr val="dk1"/>
                          </a:solidFill>
                          <a:latin typeface="+mn-lt"/>
                          <a:ea typeface="+mn-ea"/>
                          <a:cs typeface="+mn-cs"/>
                        </a:rPr>
                        <a:t>Fundamental frequency</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Pitch</a:t>
                      </a:r>
                      <a:endParaRPr lang="zh-CN" altLang="en-US" sz="2000" dirty="0"/>
                    </a:p>
                  </a:txBody>
                  <a:tcPr>
                    <a:noFill/>
                  </a:tcPr>
                </a:tc>
                <a:extLst>
                  <a:ext uri="{0D108BD9-81ED-4DB2-BD59-A6C34878D82A}">
                    <a16:rowId xmlns:a16="http://schemas.microsoft.com/office/drawing/2014/main" val="1461549428"/>
                  </a:ext>
                </a:extLst>
              </a:tr>
              <a:tr h="487145">
                <a:tc>
                  <a:txBody>
                    <a:bodyPr/>
                    <a:lstStyle/>
                    <a:p>
                      <a:r>
                        <a:rPr lang="en-US" altLang="zh-CN" sz="2000" b="0" i="0" u="none" strike="noStrike" kern="1200" baseline="0" dirty="0">
                          <a:solidFill>
                            <a:schemeClr val="dk1"/>
                          </a:solidFill>
                          <a:latin typeface="+mn-lt"/>
                          <a:ea typeface="+mn-ea"/>
                          <a:cs typeface="+mn-cs"/>
                        </a:rPr>
                        <a:t>Spectral shape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Timbre</a:t>
                      </a:r>
                      <a:endParaRPr lang="zh-CN" altLang="en-US" sz="2000" dirty="0"/>
                    </a:p>
                  </a:txBody>
                  <a:tcPr>
                    <a:noFill/>
                  </a:tcPr>
                </a:tc>
                <a:extLst>
                  <a:ext uri="{0D108BD9-81ED-4DB2-BD59-A6C34878D82A}">
                    <a16:rowId xmlns:a16="http://schemas.microsoft.com/office/drawing/2014/main" val="231764329"/>
                  </a:ext>
                </a:extLst>
              </a:tr>
              <a:tr h="487145">
                <a:tc>
                  <a:txBody>
                    <a:bodyPr/>
                    <a:lstStyle/>
                    <a:p>
                      <a:r>
                        <a:rPr lang="en-US" altLang="zh-CN" sz="2000" b="0" i="0" u="none" strike="noStrike" kern="1200" baseline="0" dirty="0">
                          <a:solidFill>
                            <a:schemeClr val="dk1"/>
                          </a:solidFill>
                          <a:latin typeface="+mn-lt"/>
                          <a:ea typeface="+mn-ea"/>
                          <a:cs typeface="+mn-cs"/>
                        </a:rPr>
                        <a:t>Onset/offset time</a:t>
                      </a:r>
                      <a:endParaRPr lang="zh-CN" altLang="en-US" sz="2000" dirty="0"/>
                    </a:p>
                  </a:txBody>
                  <a:tcPr>
                    <a:noFill/>
                  </a:tcPr>
                </a:tc>
                <a:tc>
                  <a:txBody>
                    <a:bodyPr/>
                    <a:lstStyle/>
                    <a:p>
                      <a:r>
                        <a:rPr lang="en-US" altLang="zh-CN" sz="2000" b="0" i="0" u="none" strike="noStrike" kern="1200" baseline="0" dirty="0">
                          <a:solidFill>
                            <a:schemeClr val="dk1"/>
                          </a:solidFill>
                          <a:latin typeface="+mn-lt"/>
                          <a:ea typeface="+mn-ea"/>
                          <a:cs typeface="+mn-cs"/>
                        </a:rPr>
                        <a:t>Timing</a:t>
                      </a:r>
                      <a:endParaRPr lang="zh-CN" altLang="en-US" sz="2000" dirty="0"/>
                    </a:p>
                  </a:txBody>
                  <a:tcPr>
                    <a:noFill/>
                  </a:tcPr>
                </a:tc>
                <a:extLst>
                  <a:ext uri="{0D108BD9-81ED-4DB2-BD59-A6C34878D82A}">
                    <a16:rowId xmlns:a16="http://schemas.microsoft.com/office/drawing/2014/main" val="3965648319"/>
                  </a:ext>
                </a:extLst>
              </a:tr>
              <a:tr h="487145">
                <a:tc>
                  <a:txBody>
                    <a:bodyPr/>
                    <a:lstStyle/>
                    <a:p>
                      <a:r>
                        <a:rPr lang="en-US" altLang="zh-CN" sz="2000" b="0" i="0" u="none" strike="noStrike" kern="1200" baseline="0" dirty="0">
                          <a:solidFill>
                            <a:schemeClr val="dk1"/>
                          </a:solidFill>
                          <a:latin typeface="+mn-lt"/>
                          <a:ea typeface="+mn-ea"/>
                          <a:cs typeface="+mn-cs"/>
                        </a:rPr>
                        <a:t>Phase difference in binaural hearing</a:t>
                      </a:r>
                      <a:endParaRPr lang="zh-CN" altLang="en-US" sz="2000" dirty="0"/>
                    </a:p>
                  </a:txBody>
                  <a:tcPr>
                    <a:lnB w="12700" cap="flat" cmpd="sng" algn="ctr">
                      <a:solidFill>
                        <a:schemeClr val="tx1"/>
                      </a:solidFill>
                      <a:prstDash val="solid"/>
                      <a:round/>
                      <a:headEnd type="none" w="med" len="med"/>
                      <a:tailEnd type="none" w="med" len="med"/>
                    </a:lnB>
                    <a:noFill/>
                  </a:tcPr>
                </a:tc>
                <a:tc>
                  <a:txBody>
                    <a:bodyPr/>
                    <a:lstStyle/>
                    <a:p>
                      <a:r>
                        <a:rPr lang="en-US" altLang="zh-CN" sz="2000" b="0" i="0" u="none" strike="noStrike" kern="1200" baseline="0" dirty="0">
                          <a:solidFill>
                            <a:schemeClr val="dk1"/>
                          </a:solidFill>
                          <a:latin typeface="+mn-lt"/>
                          <a:ea typeface="+mn-ea"/>
                          <a:cs typeface="+mn-cs"/>
                        </a:rPr>
                        <a:t>Location</a:t>
                      </a:r>
                      <a:endParaRPr lang="zh-CN" altLang="en-US" sz="2000"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9333812"/>
                  </a:ext>
                </a:extLst>
              </a:tr>
            </a:tbl>
          </a:graphicData>
        </a:graphic>
      </p:graphicFrame>
    </p:spTree>
    <p:extLst>
      <p:ext uri="{BB962C8B-B14F-4D97-AF65-F5344CB8AC3E}">
        <p14:creationId xmlns:p14="http://schemas.microsoft.com/office/powerpoint/2010/main" val="1094324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Equal loudness contour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
        <p:nvSpPr>
          <p:cNvPr id="8" name="内容占位符 7"/>
          <p:cNvSpPr>
            <a:spLocks noGrp="1"/>
          </p:cNvSpPr>
          <p:nvPr>
            <p:ph idx="1"/>
          </p:nvPr>
        </p:nvSpPr>
        <p:spPr/>
        <p:txBody>
          <a:bodyPr/>
          <a:lstStyle/>
          <a:p>
            <a:endParaRPr lang="zh-CN" altLang="en-US"/>
          </a:p>
        </p:txBody>
      </p:sp>
      <p:pic>
        <p:nvPicPr>
          <p:cNvPr id="9" name="图片 8"/>
          <p:cNvPicPr>
            <a:picLocks noChangeAspect="1"/>
          </p:cNvPicPr>
          <p:nvPr/>
        </p:nvPicPr>
        <p:blipFill>
          <a:blip r:embed="rId2"/>
          <a:stretch>
            <a:fillRect/>
          </a:stretch>
        </p:blipFill>
        <p:spPr>
          <a:xfrm>
            <a:off x="2692401" y="833691"/>
            <a:ext cx="6810375" cy="5991225"/>
          </a:xfrm>
          <a:prstGeom prst="rect">
            <a:avLst/>
          </a:prstGeom>
        </p:spPr>
      </p:pic>
    </p:spTree>
    <p:extLst>
      <p:ext uri="{BB962C8B-B14F-4D97-AF65-F5344CB8AC3E}">
        <p14:creationId xmlns:p14="http://schemas.microsoft.com/office/powerpoint/2010/main" val="3301580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Nonlinear frequency scaling</a:t>
            </a:r>
            <a:endParaRPr lang="zh-CN" altLang="en-US" dirty="0"/>
          </a:p>
        </p:txBody>
      </p:sp>
      <p:sp>
        <p:nvSpPr>
          <p:cNvPr id="3" name="内容占位符 2"/>
          <p:cNvSpPr>
            <a:spLocks noGrp="1"/>
          </p:cNvSpPr>
          <p:nvPr>
            <p:ph idx="1"/>
          </p:nvPr>
        </p:nvSpPr>
        <p:spPr/>
        <p:txBody>
          <a:bodyPr/>
          <a:lstStyle/>
          <a:p>
            <a:r>
              <a:rPr lang="en-US" altLang="zh-CN" dirty="0"/>
              <a:t>Human hearing is less sensitive to higher frequencies -- thus human perception of frequency is nonlinear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sp>
        <p:nvSpPr>
          <p:cNvPr id="8" name="矩形 7"/>
          <p:cNvSpPr/>
          <p:nvPr/>
        </p:nvSpPr>
        <p:spPr>
          <a:xfrm>
            <a:off x="5649492" y="2148504"/>
            <a:ext cx="1468479" cy="461665"/>
          </a:xfrm>
          <a:prstGeom prst="rect">
            <a:avLst/>
          </a:prstGeom>
        </p:spPr>
        <p:txBody>
          <a:bodyPr wrap="none">
            <a:spAutoFit/>
          </a:bodyPr>
          <a:lstStyle/>
          <a:p>
            <a:r>
              <a:rPr lang="en-US" altLang="zh-CN" sz="2400" b="1" dirty="0"/>
              <a:t>Bark scale</a:t>
            </a:r>
            <a:endParaRPr lang="zh-CN" altLang="en-US" sz="2400" b="1" dirty="0"/>
          </a:p>
        </p:txBody>
      </p:sp>
      <p:sp>
        <p:nvSpPr>
          <p:cNvPr id="9" name="矩形 8"/>
          <p:cNvSpPr/>
          <p:nvPr/>
        </p:nvSpPr>
        <p:spPr>
          <a:xfrm>
            <a:off x="936172" y="2148505"/>
            <a:ext cx="1386726" cy="461665"/>
          </a:xfrm>
          <a:prstGeom prst="rect">
            <a:avLst/>
          </a:prstGeom>
        </p:spPr>
        <p:txBody>
          <a:bodyPr wrap="none">
            <a:spAutoFit/>
          </a:bodyPr>
          <a:lstStyle/>
          <a:p>
            <a:r>
              <a:rPr lang="en-US" altLang="zh-CN" sz="2400" b="1" dirty="0"/>
              <a:t>Mel scale</a:t>
            </a:r>
            <a:endParaRPr lang="zh-CN" altLang="en-US" sz="2400" b="1" dirty="0"/>
          </a:p>
        </p:txBody>
      </p:sp>
      <mc:AlternateContent xmlns:mc="http://schemas.openxmlformats.org/markup-compatibility/2006" xmlns:a14="http://schemas.microsoft.com/office/drawing/2010/main">
        <mc:Choice Requires="a14">
          <p:sp>
            <p:nvSpPr>
              <p:cNvPr id="10" name="文本框 9"/>
              <p:cNvSpPr txBox="1"/>
              <p:nvPr/>
            </p:nvSpPr>
            <p:spPr>
              <a:xfrm>
                <a:off x="936172" y="2718233"/>
                <a:ext cx="3252622"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936172" y="2718233"/>
                <a:ext cx="3252622" cy="691536"/>
              </a:xfrm>
              <a:prstGeom prst="rect">
                <a:avLst/>
              </a:prstGeom>
              <a:blipFill>
                <a:blip r:embed="rId3"/>
                <a:stretch>
                  <a:fillRect l="-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208733" y="2661487"/>
                <a:ext cx="7081426" cy="74828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𝑏𝑎𝑟𝑘</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e>
                      </m:d>
                      <m:r>
                        <a:rPr lang="en-US" altLang="zh-CN" sz="2400" b="0" i="1" smtClean="0">
                          <a:latin typeface="Cambria Math" panose="02040503050406030204" pitchFamily="18" charset="0"/>
                        </a:rPr>
                        <m:t>=13</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arctan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0.00076</m:t>
                              </m:r>
                              <m:r>
                                <a:rPr lang="en-US" altLang="zh-CN" sz="2400" b="0" i="1" smtClean="0">
                                  <a:latin typeface="Cambria Math" panose="02040503050406030204" pitchFamily="18" charset="0"/>
                                </a:rPr>
                                <m:t>𝑓</m:t>
                              </m:r>
                            </m:e>
                          </m:d>
                        </m:e>
                      </m:func>
                      <m:r>
                        <a:rPr lang="en-US" altLang="zh-CN" sz="2400" b="0" i="1" smtClean="0">
                          <a:latin typeface="Cambria Math" panose="02040503050406030204" pitchFamily="18" charset="0"/>
                        </a:rPr>
                        <m:t>+</m:t>
                      </m:r>
                      <m:r>
                        <a:rPr lang="en-US" altLang="zh-CN" sz="2000" i="1">
                          <a:latin typeface="Cambria Math" panose="02040503050406030204" pitchFamily="18" charset="0"/>
                        </a:rPr>
                        <m:t>3.5</m:t>
                      </m:r>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arctan</m:t>
                          </m:r>
                        </m:fName>
                        <m:e>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𝑓</m:t>
                                          </m:r>
                                        </m:num>
                                        <m:den>
                                          <m:r>
                                            <a:rPr lang="en-US" altLang="zh-CN" sz="2000" i="1">
                                              <a:latin typeface="Cambria Math" panose="02040503050406030204" pitchFamily="18" charset="0"/>
                                            </a:rPr>
                                            <m:t>7500</m:t>
                                          </m:r>
                                        </m:den>
                                      </m:f>
                                    </m:e>
                                  </m:d>
                                </m:e>
                                <m:sup>
                                  <m:r>
                                    <a:rPr lang="en-US" altLang="zh-CN" sz="2000" i="1">
                                      <a:latin typeface="Cambria Math" panose="02040503050406030204" pitchFamily="18" charset="0"/>
                                    </a:rPr>
                                    <m:t>2</m:t>
                                  </m:r>
                                </m:sup>
                              </m:sSup>
                            </m:e>
                          </m:d>
                        </m:e>
                      </m:func>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5208733" y="2661487"/>
                <a:ext cx="7081426" cy="748282"/>
              </a:xfrm>
              <a:prstGeom prst="rect">
                <a:avLst/>
              </a:prstGeom>
              <a:blipFill>
                <a:blip r:embed="rId4"/>
                <a:stretch>
                  <a:fillRect/>
                </a:stretch>
              </a:blipFill>
            </p:spPr>
            <p:txBody>
              <a:bodyPr/>
              <a:lstStyle/>
              <a:p>
                <a:r>
                  <a:rPr lang="zh-CN" altLang="en-US">
                    <a:noFill/>
                  </a:rPr>
                  <a:t> </a:t>
                </a:r>
              </a:p>
            </p:txBody>
          </p:sp>
        </mc:Fallback>
      </mc:AlternateContent>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96" y="3624054"/>
            <a:ext cx="4904107" cy="2999904"/>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393" y="3624054"/>
            <a:ext cx="4904107" cy="2991184"/>
          </a:xfrm>
          <a:prstGeom prst="rect">
            <a:avLst/>
          </a:prstGeom>
        </p:spPr>
      </p:pic>
    </p:spTree>
    <p:extLst>
      <p:ext uri="{BB962C8B-B14F-4D97-AF65-F5344CB8AC3E}">
        <p14:creationId xmlns:p14="http://schemas.microsoft.com/office/powerpoint/2010/main" val="3315464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a:xfrm>
            <a:off x="783771" y="856989"/>
            <a:ext cx="4979197" cy="5444238"/>
          </a:xfrm>
        </p:spPr>
        <p:txBody>
          <a:bodyPr/>
          <a:lstStyle/>
          <a:p>
            <a:r>
              <a:rPr lang="en-US" altLang="zh-CN" dirty="0"/>
              <a:t>Each filter in the filter bank is triangular having a response of 1 at the center frequency and decrease linearly towards 0 till it reaches the center frequencies of the two adjacent filters where the response is 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4181" t="8885" r="7630"/>
          <a:stretch/>
        </p:blipFill>
        <p:spPr>
          <a:xfrm>
            <a:off x="69263" y="2954182"/>
            <a:ext cx="5726890" cy="3112252"/>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F10A613-74D3-4832-9409-986A6CCA62C1}"/>
                  </a:ext>
                </a:extLst>
              </p:cNvPr>
              <p:cNvSpPr txBox="1"/>
              <p:nvPr/>
            </p:nvSpPr>
            <p:spPr>
              <a:xfrm>
                <a:off x="5762968" y="1684010"/>
                <a:ext cx="6206892" cy="2416944"/>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0" name="文本框 9">
                <a:extLst>
                  <a:ext uri="{FF2B5EF4-FFF2-40B4-BE49-F238E27FC236}">
                    <a16:creationId xmlns:a16="http://schemas.microsoft.com/office/drawing/2014/main" id="{7F10A613-74D3-4832-9409-986A6CCA62C1}"/>
                  </a:ext>
                </a:extLst>
              </p:cNvPr>
              <p:cNvSpPr txBox="1">
                <a:spLocks noRot="1" noChangeAspect="1" noMove="1" noResize="1" noEditPoints="1" noAdjustHandles="1" noChangeArrowheads="1" noChangeShapeType="1" noTextEdit="1"/>
              </p:cNvSpPr>
              <p:nvPr/>
            </p:nvSpPr>
            <p:spPr>
              <a:xfrm>
                <a:off x="5762968" y="1684010"/>
                <a:ext cx="6206892" cy="24169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3800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extLst/>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38453" y="5713319"/>
            <a:ext cx="5467350" cy="1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33650" y="4338858"/>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Tree>
    <p:extLst>
      <p:ext uri="{BB962C8B-B14F-4D97-AF65-F5344CB8AC3E}">
        <p14:creationId xmlns:p14="http://schemas.microsoft.com/office/powerpoint/2010/main" val="75293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162677" y="5715000"/>
            <a:ext cx="514312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7213" y="4320991"/>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3143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spTree>
    <p:extLst>
      <p:ext uri="{BB962C8B-B14F-4D97-AF65-F5344CB8AC3E}">
        <p14:creationId xmlns:p14="http://schemas.microsoft.com/office/powerpoint/2010/main" val="3293102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94300" y="5715000"/>
            <a:ext cx="311150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4733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20601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01" idx="0"/>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307464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solidFill>
                  <a:schemeClr val="tx1"/>
                </a:solidFill>
              </a:rPr>
              <a:pPr>
                <a:defRPr/>
              </a:pPr>
              <a:t>4</a:t>
            </a:fld>
            <a:endParaRPr lang="en-US" altLang="zh-TW">
              <a:solidFill>
                <a:schemeClr val="tx1"/>
              </a:solidFill>
            </a:endParaRPr>
          </a:p>
        </p:txBody>
      </p:sp>
      <p:pic>
        <p:nvPicPr>
          <p:cNvPr id="7" name="Picture 4" descr="VocalTra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2154" y="1606033"/>
            <a:ext cx="2376487" cy="22653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011123" y="4029958"/>
            <a:ext cx="2536272"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Sound pressure wave</a:t>
            </a:r>
            <a:endParaRPr lang="zh-CN" altLang="en-US" dirty="0">
              <a:latin typeface="微软雅黑" panose="020B0503020204020204" pitchFamily="34" charset="-122"/>
              <a:ea typeface="微软雅黑" panose="020B0503020204020204" pitchFamily="34" charset="-122"/>
            </a:endParaRPr>
          </a:p>
        </p:txBody>
      </p:sp>
      <p:sp>
        <p:nvSpPr>
          <p:cNvPr id="11" name="右箭头 10"/>
          <p:cNvSpPr/>
          <p:nvPr/>
        </p:nvSpPr>
        <p:spPr>
          <a:xfrm>
            <a:off x="4589050" y="2785342"/>
            <a:ext cx="547119" cy="352829"/>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rotWithShape="1">
          <a:blip r:embed="rId5"/>
          <a:srcRect b="12007"/>
          <a:stretch/>
        </p:blipFill>
        <p:spPr>
          <a:xfrm>
            <a:off x="5361001" y="2231573"/>
            <a:ext cx="4872128" cy="1460365"/>
          </a:xfrm>
          <a:prstGeom prst="rect">
            <a:avLst/>
          </a:prstGeom>
        </p:spPr>
      </p:pic>
      <p:sp>
        <p:nvSpPr>
          <p:cNvPr id="15" name="文本框 14"/>
          <p:cNvSpPr txBox="1"/>
          <p:nvPr/>
        </p:nvSpPr>
        <p:spPr>
          <a:xfrm>
            <a:off x="6911694" y="3986127"/>
            <a:ext cx="1770743"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“你好”</a:t>
            </a:r>
          </a:p>
        </p:txBody>
      </p:sp>
      <p:pic>
        <p:nvPicPr>
          <p:cNvPr id="12" name="440-660hz-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12154" y="5045458"/>
            <a:ext cx="609600" cy="609600"/>
          </a:xfrm>
          <a:prstGeom prst="rect">
            <a:avLst/>
          </a:prstGeom>
        </p:spPr>
      </p:pic>
    </p:spTree>
    <p:extLst>
      <p:ext uri="{BB962C8B-B14F-4D97-AF65-F5344CB8AC3E}">
        <p14:creationId xmlns:p14="http://schemas.microsoft.com/office/powerpoint/2010/main" val="4075766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12"/>
                                        </p:tgtEl>
                                      </p:cBhvr>
                                    </p:cmd>
                                  </p:childTnLst>
                                </p:cTn>
                              </p:par>
                            </p:childTnLst>
                          </p:cTn>
                        </p:par>
                      </p:childTnLst>
                    </p:cTn>
                  </p:par>
                </p:childTnLst>
              </p:cTn>
              <p:nextCondLst>
                <p:cond evt="onClick" delay="0">
                  <p:tgtEl>
                    <p:spTgt spid="12"/>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alpha val="15000"/>
              </a:srgb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45" name="直接连接符 44"/>
          <p:cNvCxnSpPr/>
          <p:nvPr/>
        </p:nvCxnSpPr>
        <p:spPr>
          <a:xfrm>
            <a:off x="2219325" y="5713319"/>
            <a:ext cx="46749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Tree>
    <p:extLst>
      <p:ext uri="{BB962C8B-B14F-4D97-AF65-F5344CB8AC3E}">
        <p14:creationId xmlns:p14="http://schemas.microsoft.com/office/powerpoint/2010/main" val="1624306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a:t>
            </a:r>
            <a:endParaRPr lang="zh-CN" altLang="en-US" dirty="0"/>
          </a:p>
        </p:txBody>
      </p:sp>
      <p:sp>
        <p:nvSpPr>
          <p:cNvPr id="3" name="内容占位符 2"/>
          <p:cNvSpPr>
            <a:spLocks noGrp="1"/>
          </p:cNvSpPr>
          <p:nvPr>
            <p:ph idx="1"/>
          </p:nvPr>
        </p:nvSpPr>
        <p:spPr/>
        <p:txBody>
          <a:bodyPr/>
          <a:lstStyle/>
          <a:p>
            <a:r>
              <a:rPr lang="en-US" altLang="zh-CN" dirty="0"/>
              <a:t>Apply a </a:t>
            </a:r>
            <a:r>
              <a:rPr lang="en-US" altLang="zh-CN" dirty="0" err="1"/>
              <a:t>mel</a:t>
            </a:r>
            <a:r>
              <a:rPr lang="en-US" altLang="zh-CN" dirty="0"/>
              <a:t>-scale filter bank to DFT power spectrum to obtain </a:t>
            </a:r>
            <a:r>
              <a:rPr lang="en-US" altLang="zh-CN" dirty="0" err="1"/>
              <a:t>mel</a:t>
            </a:r>
            <a:r>
              <a:rPr lang="en-US" altLang="zh-CN" dirty="0"/>
              <a:t>-scale power spectrum</a:t>
            </a:r>
          </a:p>
          <a:p>
            <a:r>
              <a:rPr lang="en-US" altLang="zh-CN" dirty="0"/>
              <a:t>Each filter collects energy from a number of frequency bands in the DFT</a:t>
            </a:r>
          </a:p>
          <a:p>
            <a:r>
              <a:rPr lang="en-US" altLang="zh-CN" dirty="0"/>
              <a:t>Linearly spaced &lt; 1000 Hz, logarithmically spaced &gt; 1000 Hz</a:t>
            </a:r>
          </a:p>
          <a:p>
            <a:endParaRPr lang="zh-CN" altLang="en-US" dirty="0"/>
          </a:p>
        </p:txBody>
      </p:sp>
      <p:graphicFrame>
        <p:nvGraphicFramePr>
          <p:cNvPr id="7" name="表格 6"/>
          <p:cNvGraphicFramePr>
            <a:graphicFrameLocks noGrp="1"/>
          </p:cNvGraphicFramePr>
          <p:nvPr/>
        </p:nvGraphicFramePr>
        <p:xfrm>
          <a:off x="2142290" y="3208268"/>
          <a:ext cx="6232100"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249284">
                  <a:extLst>
                    <a:ext uri="{9D8B030D-6E8A-4147-A177-3AD203B41FA5}">
                      <a16:colId xmlns:a16="http://schemas.microsoft.com/office/drawing/2014/main" val="1528537438"/>
                    </a:ext>
                  </a:extLst>
                </a:gridCol>
                <a:gridCol w="249284">
                  <a:extLst>
                    <a:ext uri="{9D8B030D-6E8A-4147-A177-3AD203B41FA5}">
                      <a16:colId xmlns:a16="http://schemas.microsoft.com/office/drawing/2014/main" val="3681429770"/>
                    </a:ext>
                  </a:extLst>
                </a:gridCol>
                <a:gridCol w="249284">
                  <a:extLst>
                    <a:ext uri="{9D8B030D-6E8A-4147-A177-3AD203B41FA5}">
                      <a16:colId xmlns:a16="http://schemas.microsoft.com/office/drawing/2014/main" val="374421542"/>
                    </a:ext>
                  </a:extLst>
                </a:gridCol>
                <a:gridCol w="249284">
                  <a:extLst>
                    <a:ext uri="{9D8B030D-6E8A-4147-A177-3AD203B41FA5}">
                      <a16:colId xmlns:a16="http://schemas.microsoft.com/office/drawing/2014/main" val="2921165475"/>
                    </a:ext>
                  </a:extLst>
                </a:gridCol>
                <a:gridCol w="249284">
                  <a:extLst>
                    <a:ext uri="{9D8B030D-6E8A-4147-A177-3AD203B41FA5}">
                      <a16:colId xmlns:a16="http://schemas.microsoft.com/office/drawing/2014/main" val="1833312474"/>
                    </a:ext>
                  </a:extLst>
                </a:gridCol>
                <a:gridCol w="249284">
                  <a:extLst>
                    <a:ext uri="{9D8B030D-6E8A-4147-A177-3AD203B41FA5}">
                      <a16:colId xmlns:a16="http://schemas.microsoft.com/office/drawing/2014/main" val="2250560110"/>
                    </a:ext>
                  </a:extLst>
                </a:gridCol>
                <a:gridCol w="249284">
                  <a:extLst>
                    <a:ext uri="{9D8B030D-6E8A-4147-A177-3AD203B41FA5}">
                      <a16:colId xmlns:a16="http://schemas.microsoft.com/office/drawing/2014/main" val="490948082"/>
                    </a:ext>
                  </a:extLst>
                </a:gridCol>
                <a:gridCol w="249284">
                  <a:extLst>
                    <a:ext uri="{9D8B030D-6E8A-4147-A177-3AD203B41FA5}">
                      <a16:colId xmlns:a16="http://schemas.microsoft.com/office/drawing/2014/main" val="2944215650"/>
                    </a:ext>
                  </a:extLst>
                </a:gridCol>
                <a:gridCol w="249284">
                  <a:extLst>
                    <a:ext uri="{9D8B030D-6E8A-4147-A177-3AD203B41FA5}">
                      <a16:colId xmlns:a16="http://schemas.microsoft.com/office/drawing/2014/main" val="360709427"/>
                    </a:ext>
                  </a:extLst>
                </a:gridCol>
                <a:gridCol w="249284">
                  <a:extLst>
                    <a:ext uri="{9D8B030D-6E8A-4147-A177-3AD203B41FA5}">
                      <a16:colId xmlns:a16="http://schemas.microsoft.com/office/drawing/2014/main" val="3029822358"/>
                    </a:ext>
                  </a:extLst>
                </a:gridCol>
                <a:gridCol w="249284">
                  <a:extLst>
                    <a:ext uri="{9D8B030D-6E8A-4147-A177-3AD203B41FA5}">
                      <a16:colId xmlns:a16="http://schemas.microsoft.com/office/drawing/2014/main" val="883089653"/>
                    </a:ext>
                  </a:extLst>
                </a:gridCol>
                <a:gridCol w="249284">
                  <a:extLst>
                    <a:ext uri="{9D8B030D-6E8A-4147-A177-3AD203B41FA5}">
                      <a16:colId xmlns:a16="http://schemas.microsoft.com/office/drawing/2014/main" val="2011823604"/>
                    </a:ext>
                  </a:extLst>
                </a:gridCol>
                <a:gridCol w="249284">
                  <a:extLst>
                    <a:ext uri="{9D8B030D-6E8A-4147-A177-3AD203B41FA5}">
                      <a16:colId xmlns:a16="http://schemas.microsoft.com/office/drawing/2014/main" val="3754706043"/>
                    </a:ext>
                  </a:extLst>
                </a:gridCol>
                <a:gridCol w="249284">
                  <a:extLst>
                    <a:ext uri="{9D8B030D-6E8A-4147-A177-3AD203B41FA5}">
                      <a16:colId xmlns:a16="http://schemas.microsoft.com/office/drawing/2014/main" val="407687413"/>
                    </a:ext>
                  </a:extLst>
                </a:gridCol>
                <a:gridCol w="249284">
                  <a:extLst>
                    <a:ext uri="{9D8B030D-6E8A-4147-A177-3AD203B41FA5}">
                      <a16:colId xmlns:a16="http://schemas.microsoft.com/office/drawing/2014/main" val="1723547670"/>
                    </a:ext>
                  </a:extLst>
                </a:gridCol>
                <a:gridCol w="249284">
                  <a:extLst>
                    <a:ext uri="{9D8B030D-6E8A-4147-A177-3AD203B41FA5}">
                      <a16:colId xmlns:a16="http://schemas.microsoft.com/office/drawing/2014/main" val="1667908358"/>
                    </a:ext>
                  </a:extLst>
                </a:gridCol>
                <a:gridCol w="249284">
                  <a:extLst>
                    <a:ext uri="{9D8B030D-6E8A-4147-A177-3AD203B41FA5}">
                      <a16:colId xmlns:a16="http://schemas.microsoft.com/office/drawing/2014/main" val="4028935507"/>
                    </a:ext>
                  </a:extLst>
                </a:gridCol>
                <a:gridCol w="249284">
                  <a:extLst>
                    <a:ext uri="{9D8B030D-6E8A-4147-A177-3AD203B41FA5}">
                      <a16:colId xmlns:a16="http://schemas.microsoft.com/office/drawing/2014/main" val="67672788"/>
                    </a:ext>
                  </a:extLst>
                </a:gridCol>
                <a:gridCol w="249284">
                  <a:extLst>
                    <a:ext uri="{9D8B030D-6E8A-4147-A177-3AD203B41FA5}">
                      <a16:colId xmlns:a16="http://schemas.microsoft.com/office/drawing/2014/main" val="4048729082"/>
                    </a:ext>
                  </a:extLst>
                </a:gridCol>
                <a:gridCol w="249284">
                  <a:extLst>
                    <a:ext uri="{9D8B030D-6E8A-4147-A177-3AD203B41FA5}">
                      <a16:colId xmlns:a16="http://schemas.microsoft.com/office/drawing/2014/main" val="10211283"/>
                    </a:ext>
                  </a:extLst>
                </a:gridCol>
                <a:gridCol w="249284">
                  <a:extLst>
                    <a:ext uri="{9D8B030D-6E8A-4147-A177-3AD203B41FA5}">
                      <a16:colId xmlns:a16="http://schemas.microsoft.com/office/drawing/2014/main" val="549239540"/>
                    </a:ext>
                  </a:extLst>
                </a:gridCol>
                <a:gridCol w="249284">
                  <a:extLst>
                    <a:ext uri="{9D8B030D-6E8A-4147-A177-3AD203B41FA5}">
                      <a16:colId xmlns:a16="http://schemas.microsoft.com/office/drawing/2014/main" val="3682662453"/>
                    </a:ext>
                  </a:extLst>
                </a:gridCol>
                <a:gridCol w="249284">
                  <a:extLst>
                    <a:ext uri="{9D8B030D-6E8A-4147-A177-3AD203B41FA5}">
                      <a16:colId xmlns:a16="http://schemas.microsoft.com/office/drawing/2014/main" val="2931755192"/>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mc:AlternateContent xmlns:mc="http://schemas.openxmlformats.org/markup-compatibility/2006" xmlns:a14="http://schemas.microsoft.com/office/drawing/2010/main">
        <mc:Choice Requires="a14">
          <p:sp>
            <p:nvSpPr>
              <p:cNvPr id="11" name="矩形 10"/>
              <p:cNvSpPr/>
              <p:nvPr/>
            </p:nvSpPr>
            <p:spPr>
              <a:xfrm>
                <a:off x="2142290" y="2757904"/>
                <a:ext cx="3866624" cy="400110"/>
              </a:xfrm>
              <a:prstGeom prst="rect">
                <a:avLst/>
              </a:prstGeom>
            </p:spPr>
            <p:txBody>
              <a:bodyPr wrap="square">
                <a:spAutoFit/>
              </a:bodyPr>
              <a:lstStyle/>
              <a:p>
                <a:r>
                  <a:rPr lang="en-US" altLang="zh-CN" sz="2000" dirty="0"/>
                  <a:t>DFT(STFT) power spectrum </a:t>
                </a:r>
                <a14:m>
                  <m:oMath xmlns:m="http://schemas.openxmlformats.org/officeDocument/2006/math">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rPr>
                          <m:t>2</m:t>
                        </m:r>
                      </m:sup>
                    </m:sSup>
                  </m:oMath>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2142290" y="2757904"/>
                <a:ext cx="3866624" cy="400110"/>
              </a:xfrm>
              <a:prstGeom prst="rect">
                <a:avLst/>
              </a:prstGeom>
              <a:blipFill>
                <a:blip r:embed="rId3"/>
                <a:stretch>
                  <a:fillRect l="-1575" t="-7576" b="-25758"/>
                </a:stretch>
              </a:blipFill>
            </p:spPr>
            <p:txBody>
              <a:bodyPr/>
              <a:lstStyle/>
              <a:p>
                <a:r>
                  <a:rPr lang="zh-CN" altLang="en-US">
                    <a:noFill/>
                  </a:rPr>
                  <a:t> </a:t>
                </a:r>
              </a:p>
            </p:txBody>
          </p:sp>
        </mc:Fallback>
      </mc:AlternateContent>
      <p:sp>
        <p:nvSpPr>
          <p:cNvPr id="12" name="文本框 11"/>
          <p:cNvSpPr txBox="1"/>
          <p:nvPr/>
        </p:nvSpPr>
        <p:spPr>
          <a:xfrm>
            <a:off x="2139376" y="3600334"/>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4" name="文本框 13"/>
          <p:cNvSpPr txBox="1"/>
          <p:nvPr/>
        </p:nvSpPr>
        <p:spPr>
          <a:xfrm>
            <a:off x="2420970" y="3593622"/>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6" name="文本框 15"/>
          <p:cNvSpPr txBox="1"/>
          <p:nvPr/>
        </p:nvSpPr>
        <p:spPr>
          <a:xfrm>
            <a:off x="8173266" y="3583783"/>
            <a:ext cx="209024" cy="307777"/>
          </a:xfrm>
          <a:prstGeom prst="rect">
            <a:avLst/>
          </a:prstGeom>
          <a:noFill/>
        </p:spPr>
        <p:txBody>
          <a:bodyPr wrap="square" rtlCol="0">
            <a:spAutoFit/>
          </a:bodyPr>
          <a:lstStyle/>
          <a:p>
            <a:pPr algn="ctr"/>
            <a:r>
              <a:rPr lang="en-US" altLang="zh-CN" sz="1400" i="1" dirty="0"/>
              <a:t>N</a:t>
            </a:r>
            <a:endParaRPr lang="zh-CN" altLang="en-US" sz="1400" i="1" dirty="0"/>
          </a:p>
        </p:txBody>
      </p:sp>
      <p:cxnSp>
        <p:nvCxnSpPr>
          <p:cNvPr id="18" name="直接箭头连接符 17"/>
          <p:cNvCxnSpPr/>
          <p:nvPr/>
        </p:nvCxnSpPr>
        <p:spPr>
          <a:xfrm>
            <a:off x="6270176" y="3908111"/>
            <a:ext cx="6241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矩形 18"/>
          <p:cNvSpPr/>
          <p:nvPr/>
        </p:nvSpPr>
        <p:spPr>
          <a:xfrm>
            <a:off x="6895966" y="3691505"/>
            <a:ext cx="1986781" cy="369332"/>
          </a:xfrm>
          <a:prstGeom prst="rect">
            <a:avLst/>
          </a:prstGeom>
        </p:spPr>
        <p:txBody>
          <a:bodyPr wrap="square">
            <a:spAutoFit/>
          </a:bodyPr>
          <a:lstStyle/>
          <a:p>
            <a:r>
              <a:rPr lang="en-US" altLang="zh-CN" dirty="0"/>
              <a:t>Frequency bins</a:t>
            </a:r>
            <a:endParaRPr lang="zh-CN" altLang="en-US" dirty="0"/>
          </a:p>
        </p:txBody>
      </p:sp>
      <p:cxnSp>
        <p:nvCxnSpPr>
          <p:cNvPr id="21" name="直接箭头连接符 20"/>
          <p:cNvCxnSpPr/>
          <p:nvPr/>
        </p:nvCxnSpPr>
        <p:spPr>
          <a:xfrm>
            <a:off x="5892800" y="3760934"/>
            <a:ext cx="0" cy="448211"/>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39376" y="3929525"/>
            <a:ext cx="3055067" cy="400110"/>
          </a:xfrm>
          <a:prstGeom prst="rect">
            <a:avLst/>
          </a:prstGeom>
        </p:spPr>
        <p:txBody>
          <a:bodyPr wrap="none">
            <a:spAutoFit/>
          </a:bodyPr>
          <a:lstStyle/>
          <a:p>
            <a:r>
              <a:rPr lang="en-US" altLang="zh-CN" sz="2000" dirty="0"/>
              <a:t>Triangular band−pass filters</a:t>
            </a:r>
            <a:endParaRPr lang="zh-CN" altLang="en-US" sz="2000" dirty="0"/>
          </a:p>
        </p:txBody>
      </p:sp>
      <p:cxnSp>
        <p:nvCxnSpPr>
          <p:cNvPr id="27" name="直接连接符 26"/>
          <p:cNvCxnSpPr/>
          <p:nvPr/>
        </p:nvCxnSpPr>
        <p:spPr>
          <a:xfrm flipV="1">
            <a:off x="2219325" y="4329635"/>
            <a:ext cx="304800" cy="136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524125" y="4329635"/>
            <a:ext cx="314325" cy="13948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529333" y="4338859"/>
            <a:ext cx="309117" cy="13856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38451" y="4338859"/>
            <a:ext cx="324226" cy="13744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61099" y="4320992"/>
            <a:ext cx="310914" cy="13937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172014" y="4320991"/>
            <a:ext cx="343087" cy="13923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172013" y="4339680"/>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524439" y="4339678"/>
            <a:ext cx="349061" cy="13816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3526289" y="4339534"/>
            <a:ext cx="352425" cy="1392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873500" y="4349750"/>
            <a:ext cx="38735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3879850" y="4362450"/>
            <a:ext cx="3873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279900" y="4356100"/>
            <a:ext cx="43815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4279446" y="434975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711700" y="434340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747808" y="4368800"/>
            <a:ext cx="419554" cy="13649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5180062" y="4362450"/>
            <a:ext cx="4826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5202502" y="4368800"/>
            <a:ext cx="474398" cy="1358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5683250" y="4356100"/>
            <a:ext cx="571500" cy="136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5684717" y="4368800"/>
            <a:ext cx="563683" cy="1338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6248401" y="4356101"/>
            <a:ext cx="596900" cy="1352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6268917" y="4362450"/>
            <a:ext cx="550983" cy="13476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6813551" y="4356100"/>
            <a:ext cx="723900" cy="135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6875655" y="4330700"/>
            <a:ext cx="680845" cy="13786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7556500" y="4337050"/>
            <a:ext cx="736602" cy="1377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7562844"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1" name="表格 100"/>
          <p:cNvGraphicFramePr>
            <a:graphicFrameLocks noGrp="1"/>
          </p:cNvGraphicFramePr>
          <p:nvPr>
            <p:extLst/>
          </p:nvPr>
        </p:nvGraphicFramePr>
        <p:xfrm>
          <a:off x="2415150" y="6161307"/>
          <a:ext cx="3240692" cy="370840"/>
        </p:xfrm>
        <a:graphic>
          <a:graphicData uri="http://schemas.openxmlformats.org/drawingml/2006/table">
            <a:tbl>
              <a:tblPr>
                <a:tableStyleId>{5C22544A-7EE6-4342-B048-85BDC9FD1C3A}</a:tableStyleId>
              </a:tblPr>
              <a:tblGrid>
                <a:gridCol w="249284">
                  <a:extLst>
                    <a:ext uri="{9D8B030D-6E8A-4147-A177-3AD203B41FA5}">
                      <a16:colId xmlns:a16="http://schemas.microsoft.com/office/drawing/2014/main" val="2559477667"/>
                    </a:ext>
                  </a:extLst>
                </a:gridCol>
                <a:gridCol w="249284">
                  <a:extLst>
                    <a:ext uri="{9D8B030D-6E8A-4147-A177-3AD203B41FA5}">
                      <a16:colId xmlns:a16="http://schemas.microsoft.com/office/drawing/2014/main" val="2761275965"/>
                    </a:ext>
                  </a:extLst>
                </a:gridCol>
                <a:gridCol w="997136">
                  <a:extLst>
                    <a:ext uri="{9D8B030D-6E8A-4147-A177-3AD203B41FA5}">
                      <a16:colId xmlns:a16="http://schemas.microsoft.com/office/drawing/2014/main" val="1528537438"/>
                    </a:ext>
                  </a:extLst>
                </a:gridCol>
                <a:gridCol w="249284">
                  <a:extLst>
                    <a:ext uri="{9D8B030D-6E8A-4147-A177-3AD203B41FA5}">
                      <a16:colId xmlns:a16="http://schemas.microsoft.com/office/drawing/2014/main" val="1833312474"/>
                    </a:ext>
                  </a:extLst>
                </a:gridCol>
                <a:gridCol w="1246420">
                  <a:extLst>
                    <a:ext uri="{9D8B030D-6E8A-4147-A177-3AD203B41FA5}">
                      <a16:colId xmlns:a16="http://schemas.microsoft.com/office/drawing/2014/main" val="2250560110"/>
                    </a:ext>
                  </a:extLst>
                </a:gridCol>
                <a:gridCol w="249284">
                  <a:extLst>
                    <a:ext uri="{9D8B030D-6E8A-4147-A177-3AD203B41FA5}">
                      <a16:colId xmlns:a16="http://schemas.microsoft.com/office/drawing/2014/main" val="883089653"/>
                    </a:ext>
                  </a:extLst>
                </a:gridCol>
              </a:tblGrid>
              <a:tr h="370840">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altLang="zh-CN" dirty="0"/>
                        <a:t>…</a:t>
                      </a:r>
                      <a:endParaRPr lang="zh-CN" alt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endParaRPr lang="zh-CN" alt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189795"/>
                  </a:ext>
                </a:extLst>
              </a:tr>
            </a:tbl>
          </a:graphicData>
        </a:graphic>
      </p:graphicFrame>
      <p:sp>
        <p:nvSpPr>
          <p:cNvPr id="105" name="文本框 104"/>
          <p:cNvSpPr txBox="1"/>
          <p:nvPr/>
        </p:nvSpPr>
        <p:spPr>
          <a:xfrm>
            <a:off x="2443633" y="6526490"/>
            <a:ext cx="209024" cy="307777"/>
          </a:xfrm>
          <a:prstGeom prst="rect">
            <a:avLst/>
          </a:prstGeom>
          <a:noFill/>
        </p:spPr>
        <p:txBody>
          <a:bodyPr wrap="square" rtlCol="0">
            <a:spAutoFit/>
          </a:bodyPr>
          <a:lstStyle/>
          <a:p>
            <a:pPr algn="ctr"/>
            <a:r>
              <a:rPr lang="en-US" altLang="zh-CN" sz="1400" dirty="0"/>
              <a:t>1</a:t>
            </a:r>
            <a:endParaRPr lang="zh-CN" altLang="en-US" sz="1400" dirty="0"/>
          </a:p>
        </p:txBody>
      </p:sp>
      <p:sp>
        <p:nvSpPr>
          <p:cNvPr id="106" name="文本框 105"/>
          <p:cNvSpPr txBox="1"/>
          <p:nvPr/>
        </p:nvSpPr>
        <p:spPr>
          <a:xfrm>
            <a:off x="2725227" y="6548806"/>
            <a:ext cx="209024" cy="307777"/>
          </a:xfrm>
          <a:prstGeom prst="rect">
            <a:avLst/>
          </a:prstGeom>
          <a:noFill/>
        </p:spPr>
        <p:txBody>
          <a:bodyPr wrap="square" rtlCol="0">
            <a:spAutoFit/>
          </a:bodyPr>
          <a:lstStyle/>
          <a:p>
            <a:pPr algn="ctr"/>
            <a:r>
              <a:rPr lang="en-US" altLang="zh-CN" sz="1400" dirty="0"/>
              <a:t>2</a:t>
            </a:r>
            <a:endParaRPr lang="zh-CN" altLang="en-US" sz="1400" dirty="0"/>
          </a:p>
        </p:txBody>
      </p:sp>
      <p:sp>
        <p:nvSpPr>
          <p:cNvPr id="107" name="文本框 106"/>
          <p:cNvSpPr txBox="1"/>
          <p:nvPr/>
        </p:nvSpPr>
        <p:spPr>
          <a:xfrm>
            <a:off x="5429602" y="6584120"/>
            <a:ext cx="209024" cy="307777"/>
          </a:xfrm>
          <a:prstGeom prst="rect">
            <a:avLst/>
          </a:prstGeom>
          <a:noFill/>
        </p:spPr>
        <p:txBody>
          <a:bodyPr wrap="square" rtlCol="0">
            <a:spAutoFit/>
          </a:bodyPr>
          <a:lstStyle/>
          <a:p>
            <a:pPr algn="ctr"/>
            <a:r>
              <a:rPr lang="en-US" altLang="zh-CN" sz="1400" i="1" dirty="0"/>
              <a:t>M</a:t>
            </a:r>
            <a:endParaRPr lang="zh-CN" altLang="en-US" sz="1400" i="1" dirty="0"/>
          </a:p>
        </p:txBody>
      </p:sp>
      <mc:AlternateContent xmlns:mc="http://schemas.openxmlformats.org/markup-compatibility/2006" xmlns:a14="http://schemas.microsoft.com/office/drawing/2010/main">
        <mc:Choice Requires="a14">
          <p:sp>
            <p:nvSpPr>
              <p:cNvPr id="108" name="矩形 107"/>
              <p:cNvSpPr/>
              <p:nvPr/>
            </p:nvSpPr>
            <p:spPr>
              <a:xfrm>
                <a:off x="5898962" y="6193176"/>
                <a:ext cx="3866624" cy="400110"/>
              </a:xfrm>
              <a:prstGeom prst="rect">
                <a:avLst/>
              </a:prstGeom>
            </p:spPr>
            <p:txBody>
              <a:bodyPr wrap="square">
                <a:spAutoFit/>
              </a:bodyPr>
              <a:lstStyle/>
              <a:p>
                <a:r>
                  <a:rPr lang="en-US" altLang="zh-CN" sz="2000" dirty="0"/>
                  <a:t>Mel-scale power spectrum </a:t>
                </a:r>
                <a14:m>
                  <m:oMath xmlns:m="http://schemas.openxmlformats.org/officeDocument/2006/math">
                    <m:r>
                      <a:rPr lang="en-US" altLang="zh-CN" sz="2000" b="0" i="1" smtClean="0">
                        <a:latin typeface="Cambria Math" panose="02040503050406030204" pitchFamily="18" charset="0"/>
                      </a:rPr>
                      <m:t>𝑌</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endParaRPr lang="zh-CN" altLang="en-US" sz="2000" dirty="0"/>
              </a:p>
            </p:txBody>
          </p:sp>
        </mc:Choice>
        <mc:Fallback xmlns="">
          <p:sp>
            <p:nvSpPr>
              <p:cNvPr id="108" name="矩形 107"/>
              <p:cNvSpPr>
                <a:spLocks noRot="1" noChangeAspect="1" noMove="1" noResize="1" noEditPoints="1" noAdjustHandles="1" noChangeArrowheads="1" noChangeShapeType="1" noTextEdit="1"/>
              </p:cNvSpPr>
              <p:nvPr/>
            </p:nvSpPr>
            <p:spPr>
              <a:xfrm>
                <a:off x="5898962" y="6193176"/>
                <a:ext cx="3866624" cy="400110"/>
              </a:xfrm>
              <a:prstGeom prst="rect">
                <a:avLst/>
              </a:prstGeom>
              <a:blipFill>
                <a:blip r:embed="rId4"/>
                <a:stretch>
                  <a:fillRect l="-1735" t="-9091" b="-25758"/>
                </a:stretch>
              </a:blipFill>
            </p:spPr>
            <p:txBody>
              <a:bodyPr/>
              <a:lstStyle/>
              <a:p>
                <a:r>
                  <a:rPr lang="zh-CN" altLang="en-US">
                    <a:noFill/>
                  </a:rPr>
                  <a:t> </a:t>
                </a:r>
              </a:p>
            </p:txBody>
          </p:sp>
        </mc:Fallback>
      </mc:AlternateContent>
      <p:cxnSp>
        <p:nvCxnSpPr>
          <p:cNvPr id="9" name="直接连接符 8"/>
          <p:cNvCxnSpPr/>
          <p:nvPr/>
        </p:nvCxnSpPr>
        <p:spPr>
          <a:xfrm flipH="1">
            <a:off x="5534114" y="6023429"/>
            <a:ext cx="2003337" cy="10959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845301"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2388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5683250"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20250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275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279446"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88936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3524438"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3181532"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2828919"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2524125" y="5094514"/>
            <a:ext cx="0" cy="92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276850" y="5981700"/>
            <a:ext cx="1562100" cy="1796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5018310" y="5999256"/>
            <a:ext cx="1220559" cy="16384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792774" y="6017243"/>
            <a:ext cx="890476" cy="14496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464854" y="5999256"/>
            <a:ext cx="729446" cy="158739"/>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035496" y="6019800"/>
            <a:ext cx="682554" cy="141507"/>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3656035" y="6013162"/>
            <a:ext cx="631502" cy="136824"/>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3457821" y="6011481"/>
            <a:ext cx="431548" cy="143451"/>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3190940" y="6026741"/>
            <a:ext cx="341277" cy="140800"/>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3062254" y="6012874"/>
            <a:ext cx="113034" cy="148278"/>
          </a:xfrm>
          <a:prstGeom prst="line">
            <a:avLst/>
          </a:prstGeom>
          <a:ln>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p:spTree>
    <p:extLst>
      <p:ext uri="{BB962C8B-B14F-4D97-AF65-F5344CB8AC3E}">
        <p14:creationId xmlns:p14="http://schemas.microsoft.com/office/powerpoint/2010/main" val="1842930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9C51-D549-4D24-BFD8-C39B1F23810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AD314936-E884-4525-883B-7500BDC8168A}"/>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Choose a lower and upper frequency: 300Hz~8000Hz (Suppose sample rate is 16KHz)</a:t>
            </a:r>
          </a:p>
          <a:p>
            <a:pPr lvl="1"/>
            <a:r>
              <a:rPr lang="en-US" altLang="zh-CN" dirty="0"/>
              <a:t>Using Eq. 1, convert the upper and lower frequencies to </a:t>
            </a:r>
            <a:r>
              <a:rPr lang="en-US" altLang="zh-CN" dirty="0" err="1"/>
              <a:t>Mels</a:t>
            </a:r>
            <a:r>
              <a:rPr lang="en-US" altLang="zh-CN" dirty="0"/>
              <a:t>. In our case 300Hz is 401.25 </a:t>
            </a:r>
            <a:r>
              <a:rPr lang="en-US" altLang="zh-CN" dirty="0" err="1"/>
              <a:t>Mels</a:t>
            </a:r>
            <a:r>
              <a:rPr lang="en-US" altLang="zh-CN" dirty="0"/>
              <a:t> and 8000Hz is 2834.99 </a:t>
            </a:r>
            <a:r>
              <a:rPr lang="en-US" altLang="zh-CN" dirty="0" err="1"/>
              <a:t>Mels</a:t>
            </a:r>
            <a:r>
              <a:rPr lang="en-US" altLang="zh-CN" dirty="0"/>
              <a:t>.</a:t>
            </a:r>
          </a:p>
          <a:p>
            <a:pPr lvl="1"/>
            <a:endParaRPr lang="en-US" altLang="zh-CN" sz="700" dirty="0"/>
          </a:p>
          <a:p>
            <a:pPr lvl="1"/>
            <a:endParaRPr lang="en-US" altLang="zh-CN" dirty="0"/>
          </a:p>
          <a:p>
            <a:pPr lvl="1"/>
            <a:r>
              <a:rPr lang="en-US" altLang="zh-CN" dirty="0"/>
              <a:t>Because we will do 10 </a:t>
            </a:r>
            <a:r>
              <a:rPr lang="en-US" altLang="zh-CN" dirty="0" err="1"/>
              <a:t>filterbanks</a:t>
            </a:r>
            <a:r>
              <a:rPr lang="en-US" altLang="zh-CN" dirty="0"/>
              <a:t>, for which we need 12 points. This means we need 10 additional points spaced linearly between 401.25 and 2834.99. This comes out to:</a:t>
            </a:r>
          </a:p>
          <a:p>
            <a:pPr lvl="1"/>
            <a:endParaRPr lang="en-US" altLang="zh-CN" sz="700" dirty="0"/>
          </a:p>
          <a:p>
            <a:pPr lvl="1"/>
            <a:endParaRPr lang="en-US" altLang="zh-CN" sz="2800" dirty="0"/>
          </a:p>
          <a:p>
            <a:pPr lvl="1"/>
            <a:r>
              <a:rPr lang="en-US" altLang="zh-CN" dirty="0"/>
              <a:t>Now use Eq. 2 to convert these back to Hertz:</a:t>
            </a:r>
          </a:p>
          <a:p>
            <a:pPr lvl="1"/>
            <a:endParaRPr lang="zh-CN" altLang="en-US" dirty="0"/>
          </a:p>
        </p:txBody>
      </p:sp>
      <p:sp>
        <p:nvSpPr>
          <p:cNvPr id="4" name="页脚占位符 3">
            <a:extLst>
              <a:ext uri="{FF2B5EF4-FFF2-40B4-BE49-F238E27FC236}">
                <a16:creationId xmlns:a16="http://schemas.microsoft.com/office/drawing/2014/main" id="{B56E6F64-0C71-4F8C-A48C-C5665D4E98F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41D9298-0332-4B53-ACED-0F2FC9D12D5F}"/>
              </a:ext>
            </a:extLst>
          </p:cNvPr>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1ECFB41-A0FC-4E1C-8673-112DF07932B8}"/>
                  </a:ext>
                </a:extLst>
              </p:cNvPr>
              <p:cNvSpPr txBox="1"/>
              <p:nvPr/>
            </p:nvSpPr>
            <p:spPr>
              <a:xfrm>
                <a:off x="4074660" y="2737464"/>
                <a:ext cx="3806620" cy="691536"/>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m:t>
                          </m:r>
                        </m:e>
                      </m:d>
                      <m:r>
                        <a:rPr lang="en-US" altLang="zh-CN" sz="2000" b="0" i="1" smtClean="0">
                          <a:latin typeface="Cambria Math" panose="02040503050406030204" pitchFamily="18" charset="0"/>
                        </a:rPr>
                        <m:t>=1127</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num>
                                <m:den>
                                  <m:r>
                                    <a:rPr lang="en-US" altLang="zh-CN" sz="2000" b="0" i="1" smtClean="0">
                                      <a:latin typeface="Cambria Math" panose="02040503050406030204" pitchFamily="18" charset="0"/>
                                    </a:rPr>
                                    <m:t>700</m:t>
                                  </m:r>
                                </m:den>
                              </m:f>
                            </m:e>
                          </m:d>
                        </m:e>
                      </m:func>
                    </m:oMath>
                  </m:oMathPara>
                </a14:m>
                <a:endParaRPr lang="zh-CN" altLang="en-US" dirty="0"/>
              </a:p>
            </p:txBody>
          </p:sp>
        </mc:Choice>
        <mc:Fallback xmlns="">
          <p:sp>
            <p:nvSpPr>
              <p:cNvPr id="6" name="文本框 5">
                <a:extLst>
                  <a:ext uri="{FF2B5EF4-FFF2-40B4-BE49-F238E27FC236}">
                    <a16:creationId xmlns:a16="http://schemas.microsoft.com/office/drawing/2014/main" id="{01ECFB41-A0FC-4E1C-8673-112DF07932B8}"/>
                  </a:ext>
                </a:extLst>
              </p:cNvPr>
              <p:cNvSpPr txBox="1">
                <a:spLocks noRot="1" noChangeAspect="1" noMove="1" noResize="1" noEditPoints="1" noAdjustHandles="1" noChangeArrowheads="1" noChangeShapeType="1" noTextEdit="1"/>
              </p:cNvSpPr>
              <p:nvPr/>
            </p:nvSpPr>
            <p:spPr>
              <a:xfrm>
                <a:off x="4074660" y="2737464"/>
                <a:ext cx="3806620" cy="6915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763A062-8FDD-4AC6-9CA8-4A763D23CFBF}"/>
                  </a:ext>
                </a:extLst>
              </p:cNvPr>
              <p:cNvSpPr/>
              <p:nvPr/>
            </p:nvSpPr>
            <p:spPr>
              <a:xfrm>
                <a:off x="862013" y="4257965"/>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nn-NO" altLang="zh-CN" i="1" dirty="0" smtClean="0">
                        <a:latin typeface="Cambria Math" panose="02040503050406030204" pitchFamily="18" charset="0"/>
                      </a:rPr>
                      <m:t>𝑚</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m:t>
                    </m:r>
                  </m:oMath>
                </a14:m>
                <a:r>
                  <a:rPr lang="nn-NO" altLang="zh-CN" dirty="0"/>
                  <a:t> = 401.25, 622.50, 843.75, 1065.00, 1286.25, 1507.50, 1728.74, 1949.99, 2171.24, 2392.49, 2613.74, 2834.99</a:t>
                </a:r>
                <a:endParaRPr lang="zh-CN" altLang="en-US" dirty="0"/>
              </a:p>
            </p:txBody>
          </p:sp>
        </mc:Choice>
        <mc:Fallback xmlns="">
          <p:sp>
            <p:nvSpPr>
              <p:cNvPr id="8" name="矩形 7">
                <a:extLst>
                  <a:ext uri="{FF2B5EF4-FFF2-40B4-BE49-F238E27FC236}">
                    <a16:creationId xmlns:a16="http://schemas.microsoft.com/office/drawing/2014/main" id="{D763A062-8FDD-4AC6-9CA8-4A763D23CFBF}"/>
                  </a:ext>
                </a:extLst>
              </p:cNvPr>
              <p:cNvSpPr>
                <a:spLocks noRot="1" noChangeAspect="1" noMove="1" noResize="1" noEditPoints="1" noAdjustHandles="1" noChangeArrowheads="1" noChangeShapeType="1" noTextEdit="1"/>
              </p:cNvSpPr>
              <p:nvPr/>
            </p:nvSpPr>
            <p:spPr>
              <a:xfrm>
                <a:off x="862013" y="4257965"/>
                <a:ext cx="10825162" cy="369332"/>
              </a:xfrm>
              <a:prstGeom prst="rect">
                <a:avLst/>
              </a:prstGeom>
              <a:blipFill>
                <a:blip r:embed="rId4"/>
                <a:stretch>
                  <a:fillRect t="-6349" b="-22222"/>
                </a:stretch>
              </a:blipFill>
              <a:ln>
                <a:solidFill>
                  <a:schemeClr val="accent1"/>
                </a:solid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029986AF-48CF-497E-BC20-77B9C299FB8A}"/>
              </a:ext>
            </a:extLst>
          </p:cNvPr>
          <p:cNvSpPr txBox="1"/>
          <p:nvPr/>
        </p:nvSpPr>
        <p:spPr>
          <a:xfrm>
            <a:off x="8891588" y="2824217"/>
            <a:ext cx="590550" cy="400110"/>
          </a:xfrm>
          <a:prstGeom prst="rect">
            <a:avLst/>
          </a:prstGeom>
          <a:noFill/>
        </p:spPr>
        <p:txBody>
          <a:bodyPr wrap="square" rtlCol="0">
            <a:spAutoFit/>
          </a:bodyPr>
          <a:lstStyle/>
          <a:p>
            <a:r>
              <a:rPr lang="en-US" altLang="zh-CN" sz="2000" dirty="0"/>
              <a:t>(1)</a:t>
            </a:r>
            <a:endParaRPr lang="zh-CN" altLang="en-US" sz="20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06E4E56-5548-49DC-A927-00B5865C6A3F}"/>
                  </a:ext>
                </a:extLst>
              </p:cNvPr>
              <p:cNvSpPr txBox="1"/>
              <p:nvPr/>
            </p:nvSpPr>
            <p:spPr>
              <a:xfrm>
                <a:off x="4069893" y="5337815"/>
                <a:ext cx="3443187" cy="42877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𝑚𝑒𝑙</m:t>
                          </m:r>
                        </m:sub>
                        <m:sup>
                          <m:r>
                            <a:rPr lang="en-US" altLang="zh-CN" sz="2000" b="0" i="1" smtClean="0">
                              <a:latin typeface="Cambria Math" panose="02040503050406030204" pitchFamily="18" charset="0"/>
                            </a:rPr>
                            <m:t>−1</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=700(</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𝑒</m:t>
                          </m:r>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𝑚</m:t>
                              </m:r>
                            </m:num>
                            <m:den>
                              <m:r>
                                <a:rPr lang="en-US" altLang="zh-CN" sz="2000" b="0" i="1" smtClean="0">
                                  <a:latin typeface="Cambria Math" panose="02040503050406030204" pitchFamily="18" charset="0"/>
                                </a:rPr>
                                <m:t>1127</m:t>
                              </m:r>
                            </m:den>
                          </m:f>
                        </m:sup>
                      </m:sSup>
                      <m:r>
                        <a:rPr lang="en-US" altLang="zh-CN" sz="2000" b="0" i="1" smtClean="0">
                          <a:latin typeface="Cambria Math" panose="02040503050406030204" pitchFamily="18" charset="0"/>
                        </a:rPr>
                        <m:t>−1)</m:t>
                      </m:r>
                    </m:oMath>
                  </m:oMathPara>
                </a14:m>
                <a:endParaRPr lang="zh-CN" altLang="en-US" dirty="0"/>
              </a:p>
            </p:txBody>
          </p:sp>
        </mc:Choice>
        <mc:Fallback xmlns="">
          <p:sp>
            <p:nvSpPr>
              <p:cNvPr id="10" name="文本框 9">
                <a:extLst>
                  <a:ext uri="{FF2B5EF4-FFF2-40B4-BE49-F238E27FC236}">
                    <a16:creationId xmlns:a16="http://schemas.microsoft.com/office/drawing/2014/main" id="{B06E4E56-5548-49DC-A927-00B5865C6A3F}"/>
                  </a:ext>
                </a:extLst>
              </p:cNvPr>
              <p:cNvSpPr txBox="1">
                <a:spLocks noRot="1" noChangeAspect="1" noMove="1" noResize="1" noEditPoints="1" noAdjustHandles="1" noChangeArrowheads="1" noChangeShapeType="1" noTextEdit="1"/>
              </p:cNvSpPr>
              <p:nvPr/>
            </p:nvSpPr>
            <p:spPr>
              <a:xfrm>
                <a:off x="4069893" y="5337815"/>
                <a:ext cx="3443187" cy="428772"/>
              </a:xfrm>
              <a:prstGeom prst="rect">
                <a:avLst/>
              </a:prstGeom>
              <a:blipFill>
                <a:blip r:embed="rId5"/>
                <a:stretch>
                  <a:fillRect l="-17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B2C380-ABB7-4BE4-AF36-AEF318B2280F}"/>
              </a:ext>
            </a:extLst>
          </p:cNvPr>
          <p:cNvSpPr txBox="1"/>
          <p:nvPr/>
        </p:nvSpPr>
        <p:spPr>
          <a:xfrm>
            <a:off x="8886821" y="5300734"/>
            <a:ext cx="590550" cy="400110"/>
          </a:xfrm>
          <a:prstGeom prst="rect">
            <a:avLst/>
          </a:prstGeom>
          <a:noFill/>
        </p:spPr>
        <p:txBody>
          <a:bodyPr wrap="square" rtlCol="0">
            <a:spAutoFit/>
          </a:bodyPr>
          <a:lstStyle/>
          <a:p>
            <a:r>
              <a:rPr lang="en-US" altLang="zh-CN" sz="2000" dirty="0"/>
              <a:t>(2)</a:t>
            </a:r>
            <a:endParaRPr lang="zh-CN" altLang="en-US" sz="20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DB75DED-D1A7-4639-97FA-F040E4FC13B3}"/>
                  </a:ext>
                </a:extLst>
              </p:cNvPr>
              <p:cNvSpPr/>
              <p:nvPr/>
            </p:nvSpPr>
            <p:spPr>
              <a:xfrm>
                <a:off x="862013" y="5939489"/>
                <a:ext cx="10825162" cy="369332"/>
              </a:xfrm>
              <a:prstGeom prst="rect">
                <a:avLst/>
              </a:prstGeom>
              <a:solidFill>
                <a:schemeClr val="accent2">
                  <a:lumMod val="20000"/>
                  <a:lumOff val="80000"/>
                </a:schemeClr>
              </a:solidFill>
              <a:ln>
                <a:solidFill>
                  <a:schemeClr val="accent1"/>
                </a:solidFill>
              </a:ln>
            </p:spPr>
            <p:txBody>
              <a:bodyPr wrap="square">
                <a:spAutoFit/>
              </a:bodyPr>
              <a:lstStyle/>
              <a:p>
                <a14:m>
                  <m:oMath xmlns:m="http://schemas.openxmlformats.org/officeDocument/2006/math">
                    <m:r>
                      <a:rPr lang="pt-BR" altLang="zh-CN" i="1" dirty="0" smtClean="0">
                        <a:latin typeface="Cambria Math" panose="02040503050406030204" pitchFamily="18" charset="0"/>
                      </a:rPr>
                      <m:t>h</m:t>
                    </m:r>
                    <m:r>
                      <a:rPr lang="pt-BR" altLang="zh-CN" i="1" dirty="0" smtClean="0">
                        <a:latin typeface="Cambria Math" panose="02040503050406030204" pitchFamily="18" charset="0"/>
                      </a:rPr>
                      <m:t>(</m:t>
                    </m:r>
                    <m:r>
                      <a:rPr lang="pt-BR" altLang="zh-CN" i="1" dirty="0" smtClean="0">
                        <a:latin typeface="Cambria Math" panose="02040503050406030204" pitchFamily="18" charset="0"/>
                      </a:rPr>
                      <m:t>𝑖</m:t>
                    </m:r>
                    <m:r>
                      <a:rPr lang="pt-BR" altLang="zh-CN" i="1" dirty="0" smtClean="0">
                        <a:latin typeface="Cambria Math" panose="02040503050406030204" pitchFamily="18" charset="0"/>
                      </a:rPr>
                      <m:t>) </m:t>
                    </m:r>
                  </m:oMath>
                </a14:m>
                <a:r>
                  <a:rPr lang="pt-BR" altLang="zh-CN" dirty="0"/>
                  <a:t>= </a:t>
                </a:r>
                <a:r>
                  <a:rPr lang="pt-BR" altLang="zh-CN" dirty="0">
                    <a:solidFill>
                      <a:srgbClr val="3333FF"/>
                    </a:solidFill>
                  </a:rPr>
                  <a:t>300</a:t>
                </a:r>
                <a:r>
                  <a:rPr lang="pt-BR" altLang="zh-CN" dirty="0"/>
                  <a:t>, 517.33, 781.90, 1103.97, 1496.04, 1973.32, 2554.33,3261.62, 4122.63, 5170.76, 6446.70, </a:t>
                </a:r>
                <a:r>
                  <a:rPr lang="pt-BR" altLang="zh-CN" dirty="0">
                    <a:solidFill>
                      <a:srgbClr val="3333FF"/>
                    </a:solidFill>
                  </a:rPr>
                  <a:t>8000</a:t>
                </a:r>
                <a:endParaRPr lang="zh-CN" altLang="en-US" dirty="0">
                  <a:solidFill>
                    <a:srgbClr val="3333FF"/>
                  </a:solidFill>
                </a:endParaRPr>
              </a:p>
            </p:txBody>
          </p:sp>
        </mc:Choice>
        <mc:Fallback xmlns="">
          <p:sp>
            <p:nvSpPr>
              <p:cNvPr id="13" name="矩形 12">
                <a:extLst>
                  <a:ext uri="{FF2B5EF4-FFF2-40B4-BE49-F238E27FC236}">
                    <a16:creationId xmlns:a16="http://schemas.microsoft.com/office/drawing/2014/main" id="{EDB75DED-D1A7-4639-97FA-F040E4FC13B3}"/>
                  </a:ext>
                </a:extLst>
              </p:cNvPr>
              <p:cNvSpPr>
                <a:spLocks noRot="1" noChangeAspect="1" noMove="1" noResize="1" noEditPoints="1" noAdjustHandles="1" noChangeArrowheads="1" noChangeShapeType="1" noTextEdit="1"/>
              </p:cNvSpPr>
              <p:nvPr/>
            </p:nvSpPr>
            <p:spPr>
              <a:xfrm>
                <a:off x="862013" y="5939489"/>
                <a:ext cx="10825162" cy="369332"/>
              </a:xfrm>
              <a:prstGeom prst="rect">
                <a:avLst/>
              </a:prstGeom>
              <a:blipFill>
                <a:blip r:embed="rId6"/>
                <a:stretch>
                  <a:fillRect t="-6349" b="-22222"/>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615066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F3784-47A9-41BB-ADEC-40A4AC67EA29}"/>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33FEBA29-E746-4CEA-A2F8-11C19422B291}"/>
              </a:ext>
            </a:extLst>
          </p:cNvPr>
          <p:cNvSpPr>
            <a:spLocks noGrp="1"/>
          </p:cNvSpPr>
          <p:nvPr>
            <p:ph idx="1"/>
          </p:nvPr>
        </p:nvSpPr>
        <p:spPr/>
        <p:txBody>
          <a:bodyPr/>
          <a:lstStyle/>
          <a:p>
            <a:r>
              <a:rPr lang="en-US" altLang="zh-CN" dirty="0"/>
              <a:t>The example will use 10 </a:t>
            </a:r>
            <a:r>
              <a:rPr lang="en-US" altLang="zh-CN" dirty="0" err="1"/>
              <a:t>filterbanks</a:t>
            </a:r>
            <a:r>
              <a:rPr lang="en-US" altLang="zh-CN" dirty="0"/>
              <a:t> because it is easier to display, in reality you would use 26-40 </a:t>
            </a:r>
            <a:r>
              <a:rPr lang="en-US" altLang="zh-CN" dirty="0" err="1"/>
              <a:t>filterbanks</a:t>
            </a:r>
            <a:r>
              <a:rPr lang="en-US" altLang="zh-CN" dirty="0"/>
              <a:t>.</a:t>
            </a:r>
          </a:p>
          <a:p>
            <a:pPr lvl="1"/>
            <a:r>
              <a:rPr lang="en-US" altLang="zh-CN" dirty="0"/>
              <a:t>Suppose DFT has 512 bins. Round those frequencies to the nearest FFT bin. </a:t>
            </a:r>
          </a:p>
          <a:p>
            <a:pPr lvl="1"/>
            <a:endParaRPr lang="en-US" altLang="zh-CN" dirty="0"/>
          </a:p>
          <a:p>
            <a:pPr lvl="1"/>
            <a:endParaRPr lang="en-US" altLang="zh-CN" dirty="0"/>
          </a:p>
          <a:p>
            <a:pPr lvl="1"/>
            <a:endParaRPr lang="en-US" altLang="zh-CN" dirty="0"/>
          </a:p>
          <a:p>
            <a:pPr lvl="1"/>
            <a:r>
              <a:rPr lang="en-US" altLang="zh-CN" dirty="0"/>
              <a:t>Now we create our </a:t>
            </a:r>
            <a:r>
              <a:rPr lang="en-US" altLang="zh-CN" dirty="0" err="1"/>
              <a:t>filterbanks</a:t>
            </a:r>
            <a:r>
              <a:rPr lang="en-US" altLang="zh-CN" dirty="0"/>
              <a:t>. </a:t>
            </a:r>
          </a:p>
          <a:p>
            <a:pPr lvl="1"/>
            <a:endParaRPr lang="zh-CN" altLang="en-US" dirty="0"/>
          </a:p>
        </p:txBody>
      </p:sp>
      <p:sp>
        <p:nvSpPr>
          <p:cNvPr id="4" name="页脚占位符 3">
            <a:extLst>
              <a:ext uri="{FF2B5EF4-FFF2-40B4-BE49-F238E27FC236}">
                <a16:creationId xmlns:a16="http://schemas.microsoft.com/office/drawing/2014/main" id="{EE501815-C66E-4A98-A04F-E0797CD6DF87}"/>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701AE71A-4985-4E40-979E-59E69191A751}"/>
              </a:ext>
            </a:extLst>
          </p:cNvPr>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4D913A8-88C5-46EA-B378-F19793B30528}"/>
                  </a:ext>
                </a:extLst>
              </p:cNvPr>
              <p:cNvSpPr/>
              <p:nvPr/>
            </p:nvSpPr>
            <p:spPr>
              <a:xfrm>
                <a:off x="3900577" y="1939398"/>
                <a:ext cx="3665234" cy="7415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𝑓</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 = </m:t>
                      </m:r>
                      <m:r>
                        <a:rPr lang="en-US" altLang="zh-CN" sz="2000" i="1" dirty="0">
                          <a:latin typeface="Cambria Math" panose="02040503050406030204" pitchFamily="18" charset="0"/>
                        </a:rPr>
                        <m:t>𝑓𝑙𝑜𝑜𝑟</m:t>
                      </m:r>
                      <m:r>
                        <a:rPr lang="en-US" altLang="zh-CN" sz="2000" i="1" dirty="0">
                          <a:latin typeface="Cambria Math" panose="02040503050406030204" pitchFamily="18" charset="0"/>
                        </a:rPr>
                        <m:t>(</m:t>
                      </m:r>
                      <m:d>
                        <m:dPr>
                          <m:ctrlPr>
                            <a:rPr lang="en-US" altLang="zh-CN" sz="2000" i="1" dirty="0">
                              <a:latin typeface="Cambria Math" panose="02040503050406030204" pitchFamily="18" charset="0"/>
                            </a:rPr>
                          </m:ctrlPr>
                        </m:dPr>
                        <m:e>
                          <m:r>
                            <a:rPr lang="en-US" altLang="zh-CN" sz="2000" i="1" dirty="0">
                              <a:latin typeface="Cambria Math" panose="02040503050406030204" pitchFamily="18" charset="0"/>
                            </a:rPr>
                            <m:t>𝑛𝑓𝑓𝑡</m:t>
                          </m:r>
                          <m:r>
                            <a:rPr lang="en-US" altLang="zh-CN" sz="2000" i="1" dirty="0">
                              <a:latin typeface="Cambria Math" panose="02040503050406030204" pitchFamily="18" charset="0"/>
                            </a:rPr>
                            <m:t>+1</m:t>
                          </m:r>
                        </m:e>
                      </m:d>
                      <m:f>
                        <m:fPr>
                          <m:ctrlPr>
                            <a:rPr lang="en-US" altLang="zh-CN" sz="2000" i="1" dirty="0">
                              <a:latin typeface="Cambria Math" panose="02040503050406030204" pitchFamily="18" charset="0"/>
                            </a:rPr>
                          </m:ctrlPr>
                        </m:fPr>
                        <m:num>
                          <m:r>
                            <a:rPr lang="en-US" altLang="zh-CN" sz="2000" i="1" dirty="0">
                              <a:latin typeface="Cambria Math" panose="02040503050406030204" pitchFamily="18" charset="0"/>
                            </a:rPr>
                            <m:t>h</m:t>
                          </m:r>
                          <m:d>
                            <m:dPr>
                              <m:ctrlPr>
                                <a:rPr lang="en-US" altLang="zh-CN" sz="2000" i="1" dirty="0">
                                  <a:latin typeface="Cambria Math" panose="02040503050406030204" pitchFamily="18" charset="0"/>
                                </a:rPr>
                              </m:ctrlPr>
                            </m:dPr>
                            <m:e>
                              <m:r>
                                <a:rPr lang="en-US" altLang="zh-CN" sz="2000" i="1" dirty="0" err="1">
                                  <a:latin typeface="Cambria Math" panose="02040503050406030204" pitchFamily="18" charset="0"/>
                                </a:rPr>
                                <m:t>𝑖</m:t>
                              </m:r>
                            </m:e>
                          </m:d>
                        </m:num>
                        <m:den>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𝐹</m:t>
                              </m:r>
                            </m:e>
                            <m:sub>
                              <m:r>
                                <a:rPr lang="en-US" altLang="zh-CN" sz="2000" b="0" i="1" dirty="0" smtClean="0">
                                  <a:latin typeface="Cambria Math" panose="02040503050406030204" pitchFamily="18" charset="0"/>
                                </a:rPr>
                                <m:t>𝑠</m:t>
                              </m:r>
                            </m:sub>
                          </m:sSub>
                        </m:den>
                      </m:f>
                      <m:r>
                        <a:rPr lang="en-US" altLang="zh-CN" sz="2000" i="1" dirty="0">
                          <a:latin typeface="Cambria Math" panose="02040503050406030204" pitchFamily="18" charset="0"/>
                        </a:rPr>
                        <m:t>)</m:t>
                      </m:r>
                    </m:oMath>
                  </m:oMathPara>
                </a14:m>
                <a:endParaRPr lang="zh-CN" altLang="en-US" sz="2000" dirty="0"/>
              </a:p>
            </p:txBody>
          </p:sp>
        </mc:Choice>
        <mc:Fallback xmlns="">
          <p:sp>
            <p:nvSpPr>
              <p:cNvPr id="7" name="矩形 6">
                <a:extLst>
                  <a:ext uri="{FF2B5EF4-FFF2-40B4-BE49-F238E27FC236}">
                    <a16:creationId xmlns:a16="http://schemas.microsoft.com/office/drawing/2014/main" id="{F4D913A8-88C5-46EA-B378-F19793B30528}"/>
                  </a:ext>
                </a:extLst>
              </p:cNvPr>
              <p:cNvSpPr>
                <a:spLocks noRot="1" noChangeAspect="1" noMove="1" noResize="1" noEditPoints="1" noAdjustHandles="1" noChangeArrowheads="1" noChangeShapeType="1" noTextEdit="1"/>
              </p:cNvSpPr>
              <p:nvPr/>
            </p:nvSpPr>
            <p:spPr>
              <a:xfrm>
                <a:off x="3900577" y="1939398"/>
                <a:ext cx="3665234" cy="741550"/>
              </a:xfrm>
              <a:prstGeom prst="rect">
                <a:avLst/>
              </a:prstGeom>
              <a:blipFill>
                <a:blip r:embed="rId2"/>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C8B29360-BD3C-46DA-885D-7B94CC1E3B49}"/>
              </a:ext>
            </a:extLst>
          </p:cNvPr>
          <p:cNvSpPr txBox="1"/>
          <p:nvPr/>
        </p:nvSpPr>
        <p:spPr>
          <a:xfrm>
            <a:off x="8672513" y="2095835"/>
            <a:ext cx="590550" cy="400110"/>
          </a:xfrm>
          <a:prstGeom prst="rect">
            <a:avLst/>
          </a:prstGeom>
          <a:noFill/>
        </p:spPr>
        <p:txBody>
          <a:bodyPr wrap="square" rtlCol="0">
            <a:spAutoFit/>
          </a:bodyPr>
          <a:lstStyle/>
          <a:p>
            <a:r>
              <a:rPr lang="en-US" altLang="zh-CN" sz="2000" dirty="0"/>
              <a:t>(3)</a:t>
            </a:r>
            <a:endParaRPr lang="zh-CN" altLang="en-US" sz="2000"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AFF979-8A62-4C94-A685-A76F119A4ADE}"/>
                  </a:ext>
                </a:extLst>
              </p:cNvPr>
              <p:cNvSpPr/>
              <p:nvPr/>
            </p:nvSpPr>
            <p:spPr>
              <a:xfrm>
                <a:off x="2962935" y="2839512"/>
                <a:ext cx="6044860" cy="369332"/>
              </a:xfrm>
              <a:prstGeom prst="rect">
                <a:avLst/>
              </a:prstGeom>
              <a:solidFill>
                <a:schemeClr val="accent2">
                  <a:lumMod val="20000"/>
                  <a:lumOff val="80000"/>
                </a:schemeClr>
              </a:solidFill>
              <a:ln>
                <a:solidFill>
                  <a:schemeClr val="accent1"/>
                </a:solidFill>
              </a:ln>
            </p:spPr>
            <p:txBody>
              <a:bodyPr wrap="none">
                <a:spAutoFit/>
              </a:bodyPr>
              <a:lstStyle/>
              <a:p>
                <a14:m>
                  <m:oMath xmlns:m="http://schemas.openxmlformats.org/officeDocument/2006/math">
                    <m:r>
                      <a:rPr lang="nn-NO" altLang="zh-CN" i="1" dirty="0" smtClean="0">
                        <a:latin typeface="Cambria Math" panose="02040503050406030204" pitchFamily="18" charset="0"/>
                      </a:rPr>
                      <m:t>𝑓</m:t>
                    </m:r>
                    <m:r>
                      <a:rPr lang="nn-NO" altLang="zh-CN" i="1" dirty="0" smtClean="0">
                        <a:latin typeface="Cambria Math" panose="02040503050406030204" pitchFamily="18" charset="0"/>
                      </a:rPr>
                      <m:t>(</m:t>
                    </m:r>
                    <m:r>
                      <a:rPr lang="nn-NO" altLang="zh-CN" i="1" dirty="0" smtClean="0">
                        <a:latin typeface="Cambria Math" panose="02040503050406030204" pitchFamily="18" charset="0"/>
                      </a:rPr>
                      <m:t>𝑖</m:t>
                    </m:r>
                    <m:r>
                      <a:rPr lang="nn-NO" altLang="zh-CN" i="1" dirty="0" smtClean="0">
                        <a:latin typeface="Cambria Math" panose="02040503050406030204" pitchFamily="18" charset="0"/>
                      </a:rPr>
                      <m:t>) </m:t>
                    </m:r>
                  </m:oMath>
                </a14:m>
                <a:r>
                  <a:rPr lang="nn-NO" altLang="zh-CN" dirty="0"/>
                  <a:t>=  9, 16,  25,   35,   47,   63,   81,  104,  132, 165,  206,  256</a:t>
                </a:r>
                <a:endParaRPr lang="zh-CN" altLang="en-US" dirty="0"/>
              </a:p>
            </p:txBody>
          </p:sp>
        </mc:Choice>
        <mc:Fallback xmlns="">
          <p:sp>
            <p:nvSpPr>
              <p:cNvPr id="10" name="矩形 9">
                <a:extLst>
                  <a:ext uri="{FF2B5EF4-FFF2-40B4-BE49-F238E27FC236}">
                    <a16:creationId xmlns:a16="http://schemas.microsoft.com/office/drawing/2014/main" id="{28AFF979-8A62-4C94-A685-A76F119A4ADE}"/>
                  </a:ext>
                </a:extLst>
              </p:cNvPr>
              <p:cNvSpPr>
                <a:spLocks noRot="1" noChangeAspect="1" noMove="1" noResize="1" noEditPoints="1" noAdjustHandles="1" noChangeArrowheads="1" noChangeShapeType="1" noTextEdit="1"/>
              </p:cNvSpPr>
              <p:nvPr/>
            </p:nvSpPr>
            <p:spPr>
              <a:xfrm>
                <a:off x="2962935" y="2839512"/>
                <a:ext cx="6044860" cy="369332"/>
              </a:xfrm>
              <a:prstGeom prst="rect">
                <a:avLst/>
              </a:prstGeom>
              <a:blipFill>
                <a:blip r:embed="rId3"/>
                <a:stretch>
                  <a:fillRect l="-201" t="-8065" b="-24194"/>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2284704-173E-4029-8F93-09C2F74E6D29}"/>
                  </a:ext>
                </a:extLst>
              </p:cNvPr>
              <p:cNvSpPr txBox="1"/>
              <p:nvPr/>
            </p:nvSpPr>
            <p:spPr>
              <a:xfrm>
                <a:off x="2881919" y="3884283"/>
                <a:ext cx="6443815" cy="236430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𝑚</m:t>
                          </m:r>
                        </m:sub>
                      </m:sSub>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𝑘</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             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𝑘</m:t>
                                  </m:r>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m:t>
                                      </m:r>
                                    </m:e>
                                  </m:d>
                                </m:num>
                                <m:den>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e>
                                  </m:d>
                                  <m:r>
                                    <a:rPr lang="en-US" altLang="zh-CN"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𝑚</m:t>
                                      </m:r>
                                      <m:r>
                                        <a:rPr lang="en-US" altLang="zh-CN" sz="2000" i="1">
                                          <a:latin typeface="Cambria Math" panose="02040503050406030204" pitchFamily="18" charset="0"/>
                                        </a:rPr>
                                        <m:t>−1</m:t>
                                      </m:r>
                                    </m:e>
                                  </m: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           1,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                   </m:t>
                              </m:r>
                            </m:e>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num>
                                <m:den>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e>
                              </m:d>
                              <m:r>
                                <a:rPr lang="en-US" altLang="zh-CN" sz="2000" b="0" i="1" smtClean="0">
                                  <a:latin typeface="Cambria Math" panose="02040503050406030204" pitchFamily="18" charset="0"/>
                                </a:rPr>
                                <m:t>&lt;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e>
                              <m:r>
                                <a:rPr lang="en-US" altLang="zh-CN" sz="2000" b="0" i="1" smtClean="0">
                                  <a:latin typeface="Cambria Math" panose="02040503050406030204" pitchFamily="18" charset="0"/>
                                </a:rPr>
                                <m:t>0,                    </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&gt;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e>
                          </m:eqArr>
                        </m:e>
                      </m:d>
                    </m:oMath>
                  </m:oMathPara>
                </a14:m>
                <a:endParaRPr lang="zh-CN" altLang="en-US" sz="2000" dirty="0"/>
              </a:p>
            </p:txBody>
          </p:sp>
        </mc:Choice>
        <mc:Fallback xmlns="">
          <p:sp>
            <p:nvSpPr>
              <p:cNvPr id="12" name="文本框 11">
                <a:extLst>
                  <a:ext uri="{FF2B5EF4-FFF2-40B4-BE49-F238E27FC236}">
                    <a16:creationId xmlns:a16="http://schemas.microsoft.com/office/drawing/2014/main" id="{32284704-173E-4029-8F93-09C2F74E6D29}"/>
                  </a:ext>
                </a:extLst>
              </p:cNvPr>
              <p:cNvSpPr txBox="1">
                <a:spLocks noRot="1" noChangeAspect="1" noMove="1" noResize="1" noEditPoints="1" noAdjustHandles="1" noChangeArrowheads="1" noChangeShapeType="1" noTextEdit="1"/>
              </p:cNvSpPr>
              <p:nvPr/>
            </p:nvSpPr>
            <p:spPr>
              <a:xfrm>
                <a:off x="2881919" y="3884283"/>
                <a:ext cx="6443815" cy="236430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9052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4569-10DE-4C16-AA6C-11066DF0FDF3}"/>
              </a:ext>
            </a:extLst>
          </p:cNvPr>
          <p:cNvSpPr>
            <a:spLocks noGrp="1"/>
          </p:cNvSpPr>
          <p:nvPr>
            <p:ph type="title"/>
          </p:nvPr>
        </p:nvSpPr>
        <p:spPr/>
        <p:txBody>
          <a:bodyPr/>
          <a:lstStyle/>
          <a:p>
            <a:r>
              <a:rPr lang="en-US" altLang="zh-CN" dirty="0"/>
              <a:t>An example of Mel-Filter Bank computation</a:t>
            </a:r>
            <a:endParaRPr lang="zh-CN" altLang="en-US" dirty="0"/>
          </a:p>
        </p:txBody>
      </p:sp>
      <p:sp>
        <p:nvSpPr>
          <p:cNvPr id="3" name="内容占位符 2">
            <a:extLst>
              <a:ext uri="{FF2B5EF4-FFF2-40B4-BE49-F238E27FC236}">
                <a16:creationId xmlns:a16="http://schemas.microsoft.com/office/drawing/2014/main" id="{787AB0DE-1C4C-473C-9EC0-2C8D33F96955}"/>
              </a:ext>
            </a:extLst>
          </p:cNvPr>
          <p:cNvSpPr>
            <a:spLocks noGrp="1"/>
          </p:cNvSpPr>
          <p:nvPr>
            <p:ph idx="1"/>
          </p:nvPr>
        </p:nvSpPr>
        <p:spPr/>
        <p:txBody>
          <a:bodyPr/>
          <a:lstStyle/>
          <a:p>
            <a:r>
              <a:rPr lang="en-US" altLang="zh-CN" dirty="0"/>
              <a:t>A Mel-</a:t>
            </a:r>
            <a:r>
              <a:rPr lang="en-US" altLang="zh-CN" dirty="0" err="1"/>
              <a:t>filterbank</a:t>
            </a:r>
            <a:r>
              <a:rPr lang="en-US" altLang="zh-CN" dirty="0"/>
              <a:t> containing 10 filters. This </a:t>
            </a:r>
            <a:r>
              <a:rPr lang="en-US" altLang="zh-CN" dirty="0" err="1"/>
              <a:t>filterbank</a:t>
            </a:r>
            <a:r>
              <a:rPr lang="en-US" altLang="zh-CN" dirty="0"/>
              <a:t> starts at 0Hz and ends at 8000Hz. This is a guide only, the worked example above starts at 300Hz.</a:t>
            </a:r>
            <a:endParaRPr lang="zh-CN" altLang="en-US" dirty="0"/>
          </a:p>
        </p:txBody>
      </p:sp>
      <p:sp>
        <p:nvSpPr>
          <p:cNvPr id="4" name="页脚占位符 3">
            <a:extLst>
              <a:ext uri="{FF2B5EF4-FFF2-40B4-BE49-F238E27FC236}">
                <a16:creationId xmlns:a16="http://schemas.microsoft.com/office/drawing/2014/main" id="{5C8A404E-3A40-4553-A332-A67FCCF05134}"/>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1148B94E-4F1C-4A84-8DCD-10B5B5777A27}"/>
              </a:ext>
            </a:extLst>
          </p:cNvPr>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dirty="0"/>
          </a:p>
        </p:txBody>
      </p:sp>
      <p:pic>
        <p:nvPicPr>
          <p:cNvPr id="27650" name="Picture 2" descr="Plot of 10 filter Mel Filterbank">
            <a:extLst>
              <a:ext uri="{FF2B5EF4-FFF2-40B4-BE49-F238E27FC236}">
                <a16:creationId xmlns:a16="http://schemas.microsoft.com/office/drawing/2014/main" id="{1481AD4E-E686-431D-A9CE-553D1B87D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887" y="2152650"/>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262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Mel-Filter Bank (Cont.)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How many number of </a:t>
                </a:r>
                <a:r>
                  <a:rPr lang="en-US" altLang="zh-CN" dirty="0" err="1"/>
                  <a:t>mel</a:t>
                </a:r>
                <a:r>
                  <a:rPr lang="en-US" altLang="zh-CN" dirty="0"/>
                  <a:t>-filter channels?</a:t>
                </a:r>
              </a:p>
              <a:p>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20</m:t>
                    </m:r>
                  </m:oMath>
                </a14:m>
                <a:r>
                  <a:rPr lang="en-US" altLang="zh-CN" dirty="0"/>
                  <a:t>          	for GMM-HMM based ASR</a:t>
                </a:r>
              </a:p>
              <a:p>
                <a14:m>
                  <m:oMath xmlns:m="http://schemas.openxmlformats.org/officeDocument/2006/math">
                    <m:r>
                      <a:rPr lang="en-US" altLang="zh-CN" i="1">
                        <a:latin typeface="Cambria Math" panose="02040503050406030204" pitchFamily="18" charset="0"/>
                      </a:rPr>
                      <m:t>20</m:t>
                    </m:r>
                    <m:r>
                      <a:rPr lang="en-US" altLang="zh-CN" b="0" i="1" smtClean="0">
                        <a:latin typeface="Cambria Math" panose="02040503050406030204" pitchFamily="18" charset="0"/>
                      </a:rPr>
                      <m:t>~40</m:t>
                    </m:r>
                  </m:oMath>
                </a14:m>
                <a:r>
                  <a:rPr lang="en-US" altLang="zh-CN" dirty="0"/>
                  <a:t>	for DNN-HMM based ASR</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764883" y="955400"/>
                <a:ext cx="2731902" cy="804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𝑌</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i="1">
                                  <a:latin typeface="Cambria Math" panose="02040503050406030204" pitchFamily="18" charset="0"/>
                                </a:rPr>
                                <m:t>𝑚</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e>
                                  </m:d>
                                </m:e>
                              </m:d>
                            </m:e>
                            <m:sup>
                              <m:r>
                                <a:rPr lang="en-US" altLang="zh-CN" b="0" i="1" smtClean="0">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764883" y="955400"/>
                <a:ext cx="2731902" cy="804451"/>
              </a:xfrm>
              <a:prstGeom prst="rect">
                <a:avLst/>
              </a:prstGeom>
              <a:blipFill>
                <a:blip r:embed="rId4"/>
                <a:stretch>
                  <a:fillRect/>
                </a:stretch>
              </a:blipFill>
            </p:spPr>
            <p:txBody>
              <a:bodyPr/>
              <a:lstStyle/>
              <a:p>
                <a:r>
                  <a:rPr lang="zh-CN" altLang="en-US">
                    <a:noFill/>
                  </a:rPr>
                  <a:t> </a:t>
                </a:r>
              </a:p>
            </p:txBody>
          </p:sp>
        </mc:Fallback>
      </mc:AlternateContent>
      <p:sp>
        <p:nvSpPr>
          <p:cNvPr id="8" name="文本框 7"/>
          <p:cNvSpPr txBox="1"/>
          <p:nvPr/>
        </p:nvSpPr>
        <p:spPr>
          <a:xfrm>
            <a:off x="3686187" y="1915886"/>
            <a:ext cx="5327184"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where  </a:t>
            </a: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   DFT bin number (1,…,</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 </a:t>
            </a:r>
          </a:p>
          <a:p>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mel</a:t>
            </a:r>
            <a:r>
              <a:rPr lang="en-US" altLang="zh-CN" sz="2000" dirty="0">
                <a:latin typeface="Times New Roman" panose="02020603050405020304" pitchFamily="18" charset="0"/>
                <a:cs typeface="Times New Roman" panose="02020603050405020304" pitchFamily="18" charset="0"/>
              </a:rPr>
              <a:t>-filter bank number (1,…,</a:t>
            </a:r>
            <a:r>
              <a:rPr lang="en-US" altLang="zh-CN" sz="2000" i="1" dirty="0">
                <a:latin typeface="Times New Roman" panose="02020603050405020304" pitchFamily="18" charset="0"/>
                <a:cs typeface="Times New Roman" panose="02020603050405020304" pitchFamily="18" charset="0"/>
              </a:rPr>
              <a:t>M</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66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F29B24C-7A9D-4A06-B913-590BE047462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8F29B24C-7A9D-4A06-B913-590BE047462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CF31716-414A-4A00-B9EF-53AE951934D4}"/>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CF31716-414A-4A00-B9EF-53AE951934D4}"/>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0633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 Mel Power Spectrum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Compute the log magnitude squared of each </a:t>
                </a:r>
                <a:r>
                  <a:rPr lang="en-US" altLang="zh-CN" dirty="0" err="1"/>
                  <a:t>mel</a:t>
                </a:r>
                <a:r>
                  <a:rPr lang="en-US" altLang="zh-CN" dirty="0"/>
                  <a:t>-filter bank output: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e>
                    </m:func>
                  </m:oMath>
                </a14:m>
                <a:endParaRPr lang="en-US" altLang="zh-CN" dirty="0"/>
              </a:p>
              <a:p>
                <a:pPr lvl="1"/>
                <a:r>
                  <a:rPr lang="en-US" altLang="zh-CN" dirty="0"/>
                  <a:t>Taking the log compresses the dynamic range</a:t>
                </a:r>
              </a:p>
              <a:p>
                <a:pPr lvl="1"/>
                <a:r>
                  <a:rPr lang="en-US" altLang="zh-CN" dirty="0"/>
                  <a:t>Human sensitivity to signal energy is logarithmic -- i.e. humans are less sensitive to small changes in energy at high energy than small changes at low energy</a:t>
                </a:r>
              </a:p>
              <a:p>
                <a:pPr lvl="1"/>
                <a:r>
                  <a:rPr lang="en-US" altLang="zh-CN" dirty="0"/>
                  <a:t>Log makes features less variable to acoustic coupling variations</a:t>
                </a:r>
              </a:p>
              <a:p>
                <a:pPr lvl="1"/>
                <a:r>
                  <a:rPr lang="en-US" altLang="zh-CN" dirty="0"/>
                  <a:t>Removes phase information -- not important for speech recognition (not everyone agrees with this)</a:t>
                </a:r>
              </a:p>
              <a:p>
                <a:r>
                  <a:rPr lang="en-US" altLang="zh-CN" dirty="0"/>
                  <a:t>Aka “log </a:t>
                </a:r>
                <a:r>
                  <a:rPr lang="en-US" altLang="zh-CN" dirty="0" err="1"/>
                  <a:t>mel</a:t>
                </a:r>
                <a:r>
                  <a:rPr lang="en-US" altLang="zh-CN" dirty="0"/>
                  <a:t>-filter bank outputs” or “FBANK features”, which are widely used in recent DNN-HMM based ASR systems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12" t="-1568" r="-456"/>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spTree>
    <p:extLst>
      <p:ext uri="{BB962C8B-B14F-4D97-AF65-F5344CB8AC3E}">
        <p14:creationId xmlns:p14="http://schemas.microsoft.com/office/powerpoint/2010/main" val="156195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3"/>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4"/>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5"/>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6"/>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7"/>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8"/>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9"/>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0E328C2-5B31-44E5-9801-2BCCA2672D95}"/>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20E328C2-5B31-44E5-9801-2BCCA2672D95}"/>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8095BBA-52C0-494F-83AD-7A0BBA362691}"/>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68095BBA-52C0-494F-83AD-7A0BBA362691}"/>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647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DFT Spectrum Features for ASR</a:t>
            </a:r>
            <a:endParaRPr lang="zh-CN" altLang="en-US" dirty="0"/>
          </a:p>
        </p:txBody>
      </p:sp>
      <p:sp>
        <p:nvSpPr>
          <p:cNvPr id="3" name="内容占位符 2"/>
          <p:cNvSpPr>
            <a:spLocks noGrp="1"/>
          </p:cNvSpPr>
          <p:nvPr>
            <p:ph idx="1"/>
          </p:nvPr>
        </p:nvSpPr>
        <p:spPr/>
        <p:txBody>
          <a:bodyPr/>
          <a:lstStyle/>
          <a:p>
            <a:r>
              <a:rPr lang="en-US" altLang="zh-CN" dirty="0"/>
              <a:t>Equally-spaced frequency bands -- but human hearing less sensitive at higher frequencies (above ~ 1000Hz)</a:t>
            </a:r>
          </a:p>
          <a:p>
            <a:r>
              <a:rPr lang="en-US" altLang="zh-CN" dirty="0"/>
              <a:t>The estimated power spectrum contains harmonics of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which makes it difficult to estimate the envelope of the spectrum</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Frequency bins of STFT are highly correlated each other, i.e. power spectrum representation is highly redundant</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pic>
        <p:nvPicPr>
          <p:cNvPr id="7" name="图片 6"/>
          <p:cNvPicPr>
            <a:picLocks noChangeAspect="1"/>
          </p:cNvPicPr>
          <p:nvPr/>
        </p:nvPicPr>
        <p:blipFill>
          <a:blip r:embed="rId3"/>
          <a:stretch>
            <a:fillRect/>
          </a:stretch>
        </p:blipFill>
        <p:spPr>
          <a:xfrm>
            <a:off x="2407153" y="2466222"/>
            <a:ext cx="7442700" cy="289125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430177B-06E9-4E36-BD23-40C095D00DA1}"/>
                  </a:ext>
                </a:extLst>
              </p:cNvPr>
              <p:cNvSpPr txBox="1"/>
              <p:nvPr/>
            </p:nvSpPr>
            <p:spPr>
              <a:xfrm>
                <a:off x="6734175" y="2683661"/>
                <a:ext cx="1585913" cy="36933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e>
                          </m:d>
                        </m:e>
                      </m:func>
                    </m:oMath>
                  </m:oMathPara>
                </a14:m>
                <a:endParaRPr lang="zh-CN" altLang="en-US" sz="2400" dirty="0"/>
              </a:p>
            </p:txBody>
          </p:sp>
        </mc:Choice>
        <mc:Fallback xmlns="">
          <p:sp>
            <p:nvSpPr>
              <p:cNvPr id="4" name="文本框 3">
                <a:extLst>
                  <a:ext uri="{FF2B5EF4-FFF2-40B4-BE49-F238E27FC236}">
                    <a16:creationId xmlns:a16="http://schemas.microsoft.com/office/drawing/2014/main" id="{D430177B-06E9-4E36-BD23-40C095D00DA1}"/>
                  </a:ext>
                </a:extLst>
              </p:cNvPr>
              <p:cNvSpPr txBox="1">
                <a:spLocks noRot="1" noChangeAspect="1" noMove="1" noResize="1" noEditPoints="1" noAdjustHandles="1" noChangeArrowheads="1" noChangeShapeType="1" noTextEdit="1"/>
              </p:cNvSpPr>
              <p:nvPr/>
            </p:nvSpPr>
            <p:spPr>
              <a:xfrm>
                <a:off x="6734175" y="2683661"/>
                <a:ext cx="1585913" cy="369332"/>
              </a:xfrm>
              <a:prstGeom prst="rect">
                <a:avLst/>
              </a:prstGeom>
              <a:blipFill>
                <a:blip r:embed="rId4"/>
                <a:stretch>
                  <a:fillRect b="-34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844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dirty="0"/>
          </a:p>
        </p:txBody>
      </p:sp>
      <p:pic>
        <p:nvPicPr>
          <p:cNvPr id="6" name="图片 5"/>
          <p:cNvPicPr>
            <a:picLocks noChangeAspect="1"/>
          </p:cNvPicPr>
          <p:nvPr/>
        </p:nvPicPr>
        <p:blipFill>
          <a:blip r:embed="rId2"/>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3"/>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4"/>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6"/>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7"/>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8"/>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1"/>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2"/>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3"/>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263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normAutofit/>
          </a:bodyPr>
          <a:lstStyle/>
          <a:p>
            <a:r>
              <a:rPr lang="en-US" altLang="zh-CN" dirty="0"/>
              <a:t>Source-Filter model of speech production</a:t>
            </a:r>
          </a:p>
          <a:p>
            <a:pPr lvl="1"/>
            <a:r>
              <a:rPr lang="en-US" altLang="zh-CN" b="1" dirty="0"/>
              <a:t>Source</a:t>
            </a:r>
            <a:r>
              <a:rPr lang="en-US" altLang="zh-CN" dirty="0"/>
              <a:t>: Vocal cord vibrations create a glottal source waveform</a:t>
            </a:r>
          </a:p>
          <a:p>
            <a:pPr lvl="1"/>
            <a:r>
              <a:rPr lang="en-US" altLang="zh-CN" b="1" dirty="0"/>
              <a:t>Filter</a:t>
            </a:r>
            <a:r>
              <a:rPr lang="en-US" altLang="zh-CN" dirty="0"/>
              <a:t>: Source waveform is passed through the vocal tract: position of tongue, jaw, etc. give it a particular shape and hence a particular filtering characteristic</a:t>
            </a:r>
          </a:p>
          <a:p>
            <a:r>
              <a:rPr lang="en-US" altLang="zh-CN" dirty="0"/>
              <a:t>Source characteristics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dynamics of glottal pulse) do not help to discriminate between phones</a:t>
            </a:r>
          </a:p>
          <a:p>
            <a:r>
              <a:rPr lang="en-US" altLang="zh-CN" dirty="0"/>
              <a:t>The filter specifies the position of the articulators</a:t>
            </a:r>
          </a:p>
          <a:p>
            <a:r>
              <a:rPr lang="en-US" altLang="zh-CN" dirty="0"/>
              <a:t>... and hence is directly related to phone discrimination</a:t>
            </a:r>
          </a:p>
          <a:p>
            <a:r>
              <a:rPr lang="en-US" altLang="zh-CN" dirty="0" err="1"/>
              <a:t>Cepstral</a:t>
            </a:r>
            <a:r>
              <a:rPr lang="en-US" altLang="zh-CN" dirty="0"/>
              <a:t> analysis enables us to separate source and filter</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50</a:t>
            </a:fld>
            <a:endParaRPr lang="en-US" altLang="zh-TW"/>
          </a:p>
        </p:txBody>
      </p:sp>
    </p:spTree>
    <p:extLst>
      <p:ext uri="{BB962C8B-B14F-4D97-AF65-F5344CB8AC3E}">
        <p14:creationId xmlns:p14="http://schemas.microsoft.com/office/powerpoint/2010/main" val="3956105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Speech production model</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51</a:t>
            </a:fld>
            <a:endParaRPr lang="en-US" altLang="zh-TW"/>
          </a:p>
        </p:txBody>
      </p:sp>
      <p:pic>
        <p:nvPicPr>
          <p:cNvPr id="7" name="图片 6"/>
          <p:cNvPicPr>
            <a:picLocks noChangeAspect="1"/>
          </p:cNvPicPr>
          <p:nvPr/>
        </p:nvPicPr>
        <p:blipFill>
          <a:blip r:embed="rId2"/>
          <a:stretch>
            <a:fillRect/>
          </a:stretch>
        </p:blipFill>
        <p:spPr>
          <a:xfrm>
            <a:off x="1508040" y="839647"/>
            <a:ext cx="9245587" cy="6018353"/>
          </a:xfrm>
          <a:prstGeom prst="rect">
            <a:avLst/>
          </a:prstGeom>
        </p:spPr>
      </p:pic>
    </p:spTree>
    <p:extLst>
      <p:ext uri="{BB962C8B-B14F-4D97-AF65-F5344CB8AC3E}">
        <p14:creationId xmlns:p14="http://schemas.microsoft.com/office/powerpoint/2010/main" val="2393513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Cepstral</a:t>
            </a:r>
            <a:r>
              <a:rPr lang="en-US" altLang="zh-CN" dirty="0"/>
              <a:t> Analysis</a:t>
            </a:r>
            <a:endParaRPr lang="zh-CN" altLang="en-US" dirty="0"/>
          </a:p>
        </p:txBody>
      </p:sp>
      <p:sp>
        <p:nvSpPr>
          <p:cNvPr id="3" name="内容占位符 2"/>
          <p:cNvSpPr>
            <a:spLocks noGrp="1"/>
          </p:cNvSpPr>
          <p:nvPr>
            <p:ph idx="1"/>
          </p:nvPr>
        </p:nvSpPr>
        <p:spPr/>
        <p:txBody>
          <a:bodyPr/>
          <a:lstStyle/>
          <a:p>
            <a:r>
              <a:rPr lang="en-US" altLang="zh-CN" dirty="0"/>
              <a:t>Split power spectrum into spectral envelope and </a:t>
            </a: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0</a:t>
            </a:r>
            <a:r>
              <a:rPr lang="en-US" altLang="zh-CN" dirty="0"/>
              <a:t> harmonics.</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52</a:t>
            </a:fld>
            <a:endParaRPr lang="en-US" altLang="zh-TW"/>
          </a:p>
        </p:txBody>
      </p:sp>
      <p:sp>
        <p:nvSpPr>
          <p:cNvPr id="7" name="矩形 6"/>
          <p:cNvSpPr/>
          <p:nvPr/>
        </p:nvSpPr>
        <p:spPr>
          <a:xfrm>
            <a:off x="4792854" y="1338024"/>
            <a:ext cx="6224162" cy="5401479"/>
          </a:xfrm>
          <a:prstGeom prst="rect">
            <a:avLst/>
          </a:prstGeom>
        </p:spPr>
        <p:txBody>
          <a:bodyPr wrap="square">
            <a:spAutoFit/>
          </a:bodyPr>
          <a:lstStyle/>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spcBef>
                <a:spcPts val="1200"/>
              </a:spcBef>
              <a:spcAft>
                <a:spcPts val="1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IDFT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 (time domain) (</a:t>
            </a:r>
            <a:r>
              <a:rPr lang="en-US" altLang="zh-CN" sz="2400" dirty="0" err="1">
                <a:solidFill>
                  <a:schemeClr val="tx1">
                    <a:lumMod val="75000"/>
                    <a:lumOff val="25000"/>
                  </a:schemeClr>
                </a:solidFill>
              </a:rPr>
              <a:t>quefrency</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Liftering</a:t>
            </a:r>
            <a:r>
              <a:rPr lang="en-US" altLang="zh-CN" sz="2400" dirty="0">
                <a:solidFill>
                  <a:schemeClr val="tx1">
                    <a:lumMod val="75000"/>
                    <a:lumOff val="25000"/>
                  </a:schemeClr>
                </a:solidFill>
              </a:rPr>
              <a:t> to get low/high part</a:t>
            </a:r>
          </a:p>
          <a:p>
            <a:pPr marL="91438" indent="-91438" defTabSz="914377">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a:t>
            </a:r>
            <a:r>
              <a:rPr lang="en-US" altLang="zh-CN" sz="2000" dirty="0">
                <a:solidFill>
                  <a:schemeClr val="tx1">
                    <a:lumMod val="75000"/>
                    <a:lumOff val="25000"/>
                  </a:schemeClr>
                </a:solidFill>
              </a:rPr>
              <a:t>(lifter: filter used in </a:t>
            </a:r>
            <a:r>
              <a:rPr lang="en-US" altLang="zh-CN" sz="2000" dirty="0" err="1">
                <a:solidFill>
                  <a:schemeClr val="tx1">
                    <a:lumMod val="75000"/>
                    <a:lumOff val="25000"/>
                  </a:schemeClr>
                </a:solidFill>
              </a:rPr>
              <a:t>cepstral</a:t>
            </a:r>
            <a:r>
              <a:rPr lang="en-US" altLang="zh-CN" sz="2000" dirty="0">
                <a:solidFill>
                  <a:schemeClr val="tx1">
                    <a:lumMod val="75000"/>
                    <a:lumOff val="25000"/>
                  </a:schemeClr>
                </a:solidFill>
              </a:rPr>
              <a:t> domain)</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                          Fourier Transform</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Smoothed log spectrum (</a:t>
            </a:r>
            <a:r>
              <a:rPr lang="en-US" altLang="zh-CN" sz="2400" dirty="0" err="1">
                <a:solidFill>
                  <a:schemeClr val="tx1">
                    <a:lumMod val="75000"/>
                    <a:lumOff val="25000"/>
                  </a:schemeClr>
                </a:solidFill>
              </a:rPr>
              <a:t>freq</a:t>
            </a:r>
            <a:r>
              <a:rPr lang="en-US" altLang="zh-CN" sz="2400" dirty="0">
                <a:solidFill>
                  <a:schemeClr val="tx1">
                    <a:lumMod val="75000"/>
                    <a:lumOff val="25000"/>
                  </a:schemeClr>
                </a:solidFill>
              </a:rPr>
              <a:t> domain)</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[low-part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a:t>
            </a:r>
          </a:p>
          <a:p>
            <a:pPr marL="91438" indent="-91438" defTabSz="914377">
              <a:lnSpc>
                <a:spcPct val="90000"/>
              </a:lnSpc>
              <a:spcBef>
                <a:spcPts val="1200"/>
              </a:spcBef>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Fine structure</a:t>
            </a:r>
          </a:p>
          <a:p>
            <a:pPr marL="91438" indent="-91438" defTabSz="914377">
              <a:lnSpc>
                <a:spcPct val="90000"/>
              </a:lnSpc>
              <a:spcAft>
                <a:spcPts val="200"/>
              </a:spcAft>
              <a:buClr>
                <a:schemeClr val="accent1"/>
              </a:buClr>
              <a:buSzPct val="100000"/>
              <a:buFont typeface="Calibri" panose="020F0502020204030204" pitchFamily="34" charset="0"/>
              <a:buChar char=" "/>
            </a:pPr>
            <a:r>
              <a:rPr lang="en-US" altLang="zh-CN" sz="2400" dirty="0">
                <a:solidFill>
                  <a:schemeClr val="tx1">
                    <a:lumMod val="75000"/>
                    <a:lumOff val="25000"/>
                  </a:schemeClr>
                </a:solidFill>
              </a:rPr>
              <a:t>[high-part of </a:t>
            </a:r>
            <a:r>
              <a:rPr lang="en-US" altLang="zh-CN" sz="2400" dirty="0" err="1">
                <a:solidFill>
                  <a:schemeClr val="tx1">
                    <a:lumMod val="75000"/>
                    <a:lumOff val="25000"/>
                  </a:schemeClr>
                </a:solidFill>
              </a:rPr>
              <a:t>cepstrum</a:t>
            </a:r>
            <a:r>
              <a:rPr lang="en-US" altLang="zh-CN" sz="2400" dirty="0">
                <a:solidFill>
                  <a:schemeClr val="tx1">
                    <a:lumMod val="75000"/>
                    <a:lumOff val="25000"/>
                  </a:schemeClr>
                </a:solidFill>
              </a:rPr>
              <a:t>]</a:t>
            </a:r>
            <a:endParaRPr lang="zh-CN" altLang="en-US" sz="2400" dirty="0">
              <a:solidFill>
                <a:schemeClr val="tx1">
                  <a:lumMod val="75000"/>
                  <a:lumOff val="25000"/>
                </a:schemeClr>
              </a:solidFill>
            </a:endParaRPr>
          </a:p>
        </p:txBody>
      </p:sp>
      <p:sp>
        <p:nvSpPr>
          <p:cNvPr id="8" name="下箭头 7"/>
          <p:cNvSpPr/>
          <p:nvPr/>
        </p:nvSpPr>
        <p:spPr>
          <a:xfrm>
            <a:off x="6248962" y="185902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6248962" y="3106601"/>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a:off x="6248961" y="391051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876599" y="1254148"/>
            <a:ext cx="3438727" cy="5603851"/>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AC80FE9-A0E3-45E0-A2EC-BDA4C7527F84}"/>
                  </a:ext>
                </a:extLst>
              </p:cNvPr>
              <p:cNvSpPr txBox="1"/>
              <p:nvPr/>
            </p:nvSpPr>
            <p:spPr>
              <a:xfrm>
                <a:off x="2705092" y="1469203"/>
                <a:ext cx="981095" cy="24622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log</m:t>
                          </m:r>
                        </m:fName>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𝑌</m:t>
                              </m:r>
                            </m:e>
                            <m:sub>
                              <m:r>
                                <a:rPr lang="en-US" altLang="zh-CN" sz="1600" b="0" i="1" smtClean="0">
                                  <a:latin typeface="Cambria Math" panose="02040503050406030204" pitchFamily="18" charset="0"/>
                                </a:rPr>
                                <m:t>𝑡</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𝑚</m:t>
                              </m:r>
                            </m:e>
                          </m:d>
                        </m:e>
                      </m:func>
                    </m:oMath>
                  </m:oMathPara>
                </a14:m>
                <a:endParaRPr lang="zh-CN" altLang="en-US" sz="1600" dirty="0"/>
              </a:p>
            </p:txBody>
          </p:sp>
        </mc:Choice>
        <mc:Fallback xmlns="">
          <p:sp>
            <p:nvSpPr>
              <p:cNvPr id="12" name="文本框 11">
                <a:extLst>
                  <a:ext uri="{FF2B5EF4-FFF2-40B4-BE49-F238E27FC236}">
                    <a16:creationId xmlns:a16="http://schemas.microsoft.com/office/drawing/2014/main" id="{7AC80FE9-A0E3-45E0-A2EC-BDA4C7527F84}"/>
                  </a:ext>
                </a:extLst>
              </p:cNvPr>
              <p:cNvSpPr txBox="1">
                <a:spLocks noRot="1" noChangeAspect="1" noMove="1" noResize="1" noEditPoints="1" noAdjustHandles="1" noChangeArrowheads="1" noChangeShapeType="1" noTextEdit="1"/>
              </p:cNvSpPr>
              <p:nvPr/>
            </p:nvSpPr>
            <p:spPr>
              <a:xfrm>
                <a:off x="2705092" y="1469203"/>
                <a:ext cx="981095" cy="246221"/>
              </a:xfrm>
              <a:prstGeom prst="rect">
                <a:avLst/>
              </a:prstGeom>
              <a:blipFill>
                <a:blip r:embed="rId4"/>
                <a:stretch>
                  <a:fillRect l="-1242"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718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53</a:t>
            </a:fld>
            <a:endParaRPr lang="en-US" altLang="zh-TW"/>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0230A09E-024E-4D48-96BB-8EBC90D24F2E}"/>
                  </a:ext>
                </a:extLst>
              </p:cNvPr>
              <p:cNvSpPr txBox="1"/>
              <p:nvPr/>
            </p:nvSpPr>
            <p:spPr>
              <a:xfrm>
                <a:off x="3919974" y="2652144"/>
                <a:ext cx="2573782" cy="489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ℱ</m:t>
                                  </m:r>
                                </m:e>
                                <m:sup>
                                  <m:r>
                                    <a:rPr lang="en-US" altLang="zh-CN" sz="2400" b="0" i="1" smtClean="0">
                                      <a:latin typeface="Cambria Math" panose="02040503050406030204" pitchFamily="18" charset="0"/>
                                    </a:rPr>
                                    <m:t>−1</m:t>
                                  </m:r>
                                </m:sup>
                              </m:sSup>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p:sp>
            <p:nvSpPr>
              <p:cNvPr id="10" name="文本框 9">
                <a:extLst>
                  <a:ext uri="{FF2B5EF4-FFF2-40B4-BE49-F238E27FC236}">
                    <a16:creationId xmlns:a16="http://schemas.microsoft.com/office/drawing/2014/main" id="{0230A09E-024E-4D48-96BB-8EBC90D24F2E}"/>
                  </a:ext>
                </a:extLst>
              </p:cNvPr>
              <p:cNvSpPr txBox="1">
                <a:spLocks noRot="1" noChangeAspect="1" noMove="1" noResize="1" noEditPoints="1" noAdjustHandles="1" noChangeArrowheads="1" noChangeShapeType="1" noTextEdit="1"/>
              </p:cNvSpPr>
              <p:nvPr/>
            </p:nvSpPr>
            <p:spPr>
              <a:xfrm>
                <a:off x="3919974" y="2652144"/>
                <a:ext cx="2573782" cy="4898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5FA5409A-0A80-49FB-A196-EB544C2CD653}"/>
                  </a:ext>
                </a:extLst>
              </p:cNvPr>
              <p:cNvSpPr txBox="1"/>
              <p:nvPr/>
            </p:nvSpPr>
            <p:spPr>
              <a:xfrm>
                <a:off x="3919974" y="3699538"/>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p:sp>
            <p:nvSpPr>
              <p:cNvPr id="11" name="文本框 10">
                <a:extLst>
                  <a:ext uri="{FF2B5EF4-FFF2-40B4-BE49-F238E27FC236}">
                    <a16:creationId xmlns:a16="http://schemas.microsoft.com/office/drawing/2014/main" id="{5FA5409A-0A80-49FB-A196-EB544C2CD653}"/>
                  </a:ext>
                </a:extLst>
              </p:cNvPr>
              <p:cNvSpPr txBox="1">
                <a:spLocks noRot="1" noChangeAspect="1" noMove="1" noResize="1" noEditPoints="1" noAdjustHandles="1" noChangeArrowheads="1" noChangeShapeType="1" noTextEdit="1"/>
              </p:cNvSpPr>
              <p:nvPr/>
            </p:nvSpPr>
            <p:spPr>
              <a:xfrm>
                <a:off x="3919974" y="3699538"/>
                <a:ext cx="2258631" cy="369332"/>
              </a:xfrm>
              <a:prstGeom prst="rect">
                <a:avLst/>
              </a:prstGeom>
              <a:blipFill>
                <a:blip r:embed="rId4"/>
                <a:stretch>
                  <a:fillRect r="-809" b="-35000"/>
                </a:stretch>
              </a:blipFill>
            </p:spPr>
            <p:txBody>
              <a:bodyPr/>
              <a:lstStyle/>
              <a:p>
                <a:r>
                  <a:rPr lang="zh-CN" altLang="en-US">
                    <a:noFill/>
                  </a:rPr>
                  <a:t> </a:t>
                </a:r>
              </a:p>
            </p:txBody>
          </p:sp>
        </mc:Fallback>
      </mc:AlternateContent>
      <p:sp>
        <p:nvSpPr>
          <p:cNvPr id="12" name="下箭头 7">
            <a:extLst>
              <a:ext uri="{FF2B5EF4-FFF2-40B4-BE49-F238E27FC236}">
                <a16:creationId xmlns:a16="http://schemas.microsoft.com/office/drawing/2014/main" id="{D373ED94-143C-483A-A4FC-9A2ED54AE3AC}"/>
              </a:ext>
            </a:extLst>
          </p:cNvPr>
          <p:cNvSpPr/>
          <p:nvPr/>
        </p:nvSpPr>
        <p:spPr>
          <a:xfrm>
            <a:off x="4915859" y="320655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E1B6575-F8B3-49C9-B007-976811E896B2}"/>
              </a:ext>
            </a:extLst>
          </p:cNvPr>
          <p:cNvGrpSpPr/>
          <p:nvPr/>
        </p:nvGrpSpPr>
        <p:grpSpPr>
          <a:xfrm>
            <a:off x="2043764" y="4877735"/>
            <a:ext cx="7969718" cy="1434165"/>
            <a:chOff x="2045368" y="4475747"/>
            <a:chExt cx="7969718" cy="1434165"/>
          </a:xfrm>
        </p:grpSpPr>
        <mc:AlternateContent xmlns:mc="http://schemas.openxmlformats.org/markup-compatibility/2006" xmlns:a14="http://schemas.microsoft.com/office/drawing/2010/main">
          <mc:Choice Requires="a14">
            <p:sp>
              <p:nvSpPr>
                <p:cNvPr id="7" name="文本框 6"/>
                <p:cNvSpPr txBox="1"/>
                <p:nvPr/>
              </p:nvSpPr>
              <p:spPr>
                <a:xfrm>
                  <a:off x="2329954" y="4684572"/>
                  <a:ext cx="3318857"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𝑁</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sup>
                          <m:e>
                            <m:r>
                              <a:rPr lang="en-US" altLang="zh-CN" sz="2400" b="0" i="1" smtClean="0">
                                <a:latin typeface="Cambria Math" panose="02040503050406030204" pitchFamily="18" charset="0"/>
                              </a:rPr>
                              <m:t>𝑋</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𝑛𝑘</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329954" y="4684572"/>
                  <a:ext cx="3318857" cy="10388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A35465-26FB-4D84-BDC5-58A51A42C1B9}"/>
                    </a:ext>
                  </a:extLst>
                </p:cNvPr>
                <p:cNvSpPr txBox="1"/>
                <p:nvPr/>
              </p:nvSpPr>
              <p:spPr>
                <a:xfrm>
                  <a:off x="6399196" y="4684572"/>
                  <a:ext cx="3187668"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𝑛</m:t>
                            </m:r>
                            <m:r>
                              <a:rPr lang="en-US" altLang="zh-CN" sz="2400" i="1">
                                <a:latin typeface="Cambria Math" panose="02040503050406030204" pitchFamily="18" charset="0"/>
                              </a:rPr>
                              <m:t>=0</m:t>
                            </m:r>
                          </m:sub>
                          <m:sup>
                            <m:r>
                              <a:rPr lang="en-US" altLang="zh-CN" sz="2400" i="1">
                                <a:latin typeface="Cambria Math" panose="02040503050406030204" pitchFamily="18" charset="0"/>
                              </a:rPr>
                              <m:t>𝑁</m:t>
                            </m:r>
                            <m:r>
                              <a:rPr lang="en-US" altLang="zh-CN" sz="2400" i="1">
                                <a:latin typeface="Cambria Math" panose="02040503050406030204" pitchFamily="18" charset="0"/>
                              </a:rPr>
                              <m:t>−1</m:t>
                            </m:r>
                          </m:sup>
                          <m:e>
                            <m:r>
                              <a:rPr lang="en-US" altLang="zh-CN" sz="2400" i="1">
                                <a:latin typeface="Cambria Math" panose="02040503050406030204" pitchFamily="18" charset="0"/>
                              </a:rPr>
                              <m:t>𝑥</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𝑛</m:t>
                                </m:r>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𝑘𝑛</m:t>
                                </m:r>
                              </m:sup>
                            </m:sSup>
                          </m:e>
                        </m:nary>
                      </m:oMath>
                    </m:oMathPara>
                  </a14:m>
                  <a:endParaRPr lang="zh-CN" altLang="en-US" dirty="0"/>
                </a:p>
              </p:txBody>
            </p:sp>
          </mc:Choice>
          <mc:Fallback xmlns="">
            <p:sp>
              <p:nvSpPr>
                <p:cNvPr id="9" name="文本框 8">
                  <a:extLst>
                    <a:ext uri="{FF2B5EF4-FFF2-40B4-BE49-F238E27FC236}">
                      <a16:creationId xmlns:a16="http://schemas.microsoft.com/office/drawing/2014/main" id="{64A35465-26FB-4D84-BDC5-58A51A42C1B9}"/>
                    </a:ext>
                  </a:extLst>
                </p:cNvPr>
                <p:cNvSpPr txBox="1">
                  <a:spLocks noRot="1" noChangeAspect="1" noMove="1" noResize="1" noEditPoints="1" noAdjustHandles="1" noChangeArrowheads="1" noChangeShapeType="1" noTextEdit="1"/>
                </p:cNvSpPr>
                <p:nvPr/>
              </p:nvSpPr>
              <p:spPr>
                <a:xfrm>
                  <a:off x="6399196" y="4684572"/>
                  <a:ext cx="3187668" cy="1038811"/>
                </a:xfrm>
                <a:prstGeom prst="rect">
                  <a:avLst/>
                </a:prstGeom>
                <a:blipFill>
                  <a:blip r:embed="rId6"/>
                  <a:stretch>
                    <a:fillRect/>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41562EBE-C6DD-498F-818E-65D45CFFE783}"/>
                </a:ext>
              </a:extLst>
            </p:cNvPr>
            <p:cNvSpPr/>
            <p:nvPr/>
          </p:nvSpPr>
          <p:spPr>
            <a:xfrm>
              <a:off x="2045368" y="4475747"/>
              <a:ext cx="7969718" cy="143416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E5BDDE6A-D7B1-4A41-B730-2052CAFB22AE}"/>
              </a:ext>
            </a:extLst>
          </p:cNvPr>
          <p:cNvSpPr/>
          <p:nvPr/>
        </p:nvSpPr>
        <p:spPr>
          <a:xfrm>
            <a:off x="7441934" y="3860209"/>
            <a:ext cx="4801402" cy="830997"/>
          </a:xfrm>
          <a:prstGeom prst="rect">
            <a:avLst/>
          </a:prstGeom>
        </p:spPr>
        <p:txBody>
          <a:bodyPr wrap="square">
            <a:spAutoFit/>
          </a:bodyPr>
          <a:lstStyle/>
          <a:p>
            <a:r>
              <a:rPr lang="en-US" altLang="zh-CN" sz="2400" dirty="0">
                <a:solidFill>
                  <a:srgbClr val="FF0000"/>
                </a:solidFill>
                <a:latin typeface="Arial" panose="020B0604020202020204" pitchFamily="34" charset="0"/>
              </a:rPr>
              <a:t>The </a:t>
            </a:r>
            <a:r>
              <a:rPr lang="en-US" altLang="zh-CN" sz="2400" dirty="0" err="1">
                <a:solidFill>
                  <a:srgbClr val="FF0000"/>
                </a:solidFill>
                <a:latin typeface="Arial" panose="020B0604020202020204" pitchFamily="34" charset="0"/>
              </a:rPr>
              <a:t>cepstrum</a:t>
            </a:r>
            <a:r>
              <a:rPr lang="en-US" altLang="zh-CN" sz="2400" dirty="0">
                <a:solidFill>
                  <a:srgbClr val="FF0000"/>
                </a:solidFill>
                <a:latin typeface="Arial" panose="020B0604020202020204" pitchFamily="34" charset="0"/>
              </a:rPr>
              <a:t> is also sometimes called the </a:t>
            </a:r>
            <a:r>
              <a:rPr lang="en-US" altLang="zh-CN" sz="2400" i="1" dirty="0">
                <a:solidFill>
                  <a:srgbClr val="FF0000"/>
                </a:solidFill>
                <a:latin typeface="Arial" panose="020B0604020202020204" pitchFamily="34" charset="0"/>
              </a:rPr>
              <a:t>spectrum of a spectrum</a:t>
            </a:r>
            <a:endParaRPr lang="zh-CN" altLang="en-US" sz="2400" dirty="0">
              <a:solidFill>
                <a:srgbClr val="FF0000"/>
              </a:solidFill>
            </a:endParaRPr>
          </a:p>
        </p:txBody>
      </p:sp>
    </p:spTree>
    <p:extLst>
      <p:ext uri="{BB962C8B-B14F-4D97-AF65-F5344CB8AC3E}">
        <p14:creationId xmlns:p14="http://schemas.microsoft.com/office/powerpoint/2010/main" val="97917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a:p>
                <a:r>
                  <a:rPr lang="en-US" altLang="zh-CN" dirty="0"/>
                  <a:t>DCT:</a:t>
                </a:r>
              </a:p>
              <a:p>
                <a:endParaRPr lang="en-US" altLang="zh-CN" dirty="0"/>
              </a:p>
              <a:p>
                <a:endParaRPr lang="en-US" altLang="zh-CN" dirty="0"/>
              </a:p>
              <a:p>
                <a:endParaRPr lang="en-US" altLang="zh-CN" dirty="0"/>
              </a:p>
              <a:p>
                <a14:m>
                  <m:oMath xmlns:m="http://schemas.openxmlformats.org/officeDocument/2006/math">
                    <m:r>
                      <a:rPr lang="en-US" altLang="zh-CN" i="1">
                        <a:latin typeface="Cambria Math" panose="02040503050406030204" pitchFamily="18" charset="0"/>
                      </a:rPr>
                      <m:t>𝐶</m:t>
                    </m:r>
                  </m:oMath>
                </a14:m>
                <a:r>
                  <a:rPr lang="zh-CN" altLang="en-US" dirty="0"/>
                  <a:t> </a:t>
                </a:r>
                <a:r>
                  <a:rPr lang="en-US" altLang="zh-CN" dirty="0"/>
                  <a:t>is the number of MFCCs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10694125" cy="5820036"/>
              </a:xfrm>
              <a:blipFill>
                <a:blip r:embed="rId3"/>
                <a:stretch>
                  <a:fillRect l="-1767" t="-1468" r="-342" b="-157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54</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2214857" y="4808742"/>
                <a:ext cx="8271816"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𝑚</m:t>
                          </m:r>
                          <m:r>
                            <a:rPr lang="en-US" altLang="zh-CN" sz="2400" i="1">
                              <a:latin typeface="Cambria Math" panose="02040503050406030204" pitchFamily="18" charset="0"/>
                            </a:rPr>
                            <m:t>=</m:t>
                          </m:r>
                          <m:r>
                            <m:rPr>
                              <m:brk m:alnAt="23"/>
                            </m:rPr>
                            <a:rPr lang="en-US" altLang="zh-CN" sz="2400" i="1">
                              <a:latin typeface="Cambria Math" panose="02040503050406030204" pitchFamily="18" charset="0"/>
                            </a:rPr>
                            <m:t>0</m:t>
                          </m:r>
                        </m:sub>
                        <m:sup>
                          <m:r>
                            <a:rPr lang="en-US" altLang="zh-CN" sz="2400" i="1">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𝑚</m:t>
                                      </m:r>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d>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𝑗</m:t>
                                      </m:r>
                                      <m:r>
                                        <a:rPr lang="en-US" altLang="zh-CN" sz="2400" i="1">
                                          <a:latin typeface="Cambria Math" panose="02040503050406030204" pitchFamily="18" charset="0"/>
                                        </a:rPr>
                                        <m:t>𝜋</m:t>
                                      </m:r>
                                    </m:num>
                                    <m:den>
                                      <m:r>
                                        <a:rPr lang="en-US" altLang="zh-CN" sz="2400" i="1">
                                          <a:latin typeface="Cambria Math" panose="02040503050406030204" pitchFamily="18" charset="0"/>
                                        </a:rPr>
                                        <m:t>𝑀</m:t>
                                      </m:r>
                                    </m:den>
                                  </m:f>
                                </m:e>
                              </m:d>
                            </m:e>
                          </m:func>
                        </m:e>
                      </m:nary>
                      <m:r>
                        <a:rPr lang="en-US" altLang="zh-CN" sz="2400" i="1">
                          <a:latin typeface="Cambria Math" panose="02040503050406030204" pitchFamily="18" charset="0"/>
                        </a:rPr>
                        <m:t>,  </m:t>
                      </m:r>
                      <m:r>
                        <a:rPr lang="en-US" altLang="zh-CN" sz="2400" i="1">
                          <a:latin typeface="Cambria Math" panose="02040503050406030204" pitchFamily="18" charset="0"/>
                        </a:rPr>
                        <m:t>𝑗</m:t>
                      </m:r>
                      <m:r>
                        <a:rPr lang="en-US" altLang="zh-CN" sz="2400" i="1">
                          <a:latin typeface="Cambria Math" panose="02040503050406030204" pitchFamily="18" charset="0"/>
                        </a:rPr>
                        <m:t>=0,…,</m:t>
                      </m:r>
                      <m:r>
                        <a:rPr lang="en-US" altLang="zh-CN" sz="2400" i="1">
                          <a:latin typeface="Cambria Math" panose="02040503050406030204" pitchFamily="18" charset="0"/>
                        </a:rPr>
                        <m:t>𝐶</m:t>
                      </m:r>
                      <m:r>
                        <a:rPr lang="en-US" altLang="zh-CN" sz="2400" i="1">
                          <a:latin typeface="Cambria Math" panose="02040503050406030204" pitchFamily="18" charset="0"/>
                        </a:rPr>
                        <m:t>−1</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214857" y="4808742"/>
                <a:ext cx="8271816" cy="1038811"/>
              </a:xfrm>
              <a:prstGeom prst="rect">
                <a:avLst/>
              </a:prstGeom>
              <a:blipFill>
                <a:blip r:embed="rId4"/>
                <a:stretch>
                  <a:fillRect/>
                </a:stretch>
              </a:blipFill>
            </p:spPr>
            <p:txBody>
              <a:bodyPr/>
              <a:lstStyle/>
              <a:p>
                <a:r>
                  <a:rPr lang="zh-CN" altLang="en-US">
                    <a:noFill/>
                  </a:rPr>
                  <a:t> </a:t>
                </a:r>
              </a:p>
            </p:txBody>
          </p:sp>
        </mc:Fallback>
      </mc:AlternateContent>
      <p:sp>
        <p:nvSpPr>
          <p:cNvPr id="11" name="下箭头 7">
            <a:extLst>
              <a:ext uri="{FF2B5EF4-FFF2-40B4-BE49-F238E27FC236}">
                <a16:creationId xmlns:a16="http://schemas.microsoft.com/office/drawing/2014/main" id="{4DB16853-951B-4B55-9E08-587BBA91B7A0}"/>
              </a:ext>
            </a:extLst>
          </p:cNvPr>
          <p:cNvSpPr/>
          <p:nvPr/>
        </p:nvSpPr>
        <p:spPr>
          <a:xfrm rot="16200000">
            <a:off x="6797587" y="3674028"/>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DD1D440E-0581-476A-850C-0C2AB44BD6D2}"/>
                  </a:ext>
                </a:extLst>
              </p:cNvPr>
              <p:cNvSpPr txBox="1"/>
              <p:nvPr/>
            </p:nvSpPr>
            <p:spPr>
              <a:xfrm>
                <a:off x="7462054" y="3383224"/>
                <a:ext cx="3954801"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𝑚</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fun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m:t>
                              </m:r>
                              <m:r>
                                <a:rPr lang="en-US" altLang="zh-CN" sz="2400" b="0" i="1" smtClean="0">
                                  <a:latin typeface="Cambria Math" panose="02040503050406030204" pitchFamily="18" charset="0"/>
                                </a:rPr>
                                <m:t>𝑚</m:t>
                              </m:r>
                            </m:sup>
                          </m:sSup>
                        </m:e>
                      </m:nary>
                    </m:oMath>
                  </m:oMathPara>
                </a14:m>
                <a:endParaRPr lang="zh-CN" altLang="en-US" dirty="0"/>
              </a:p>
            </p:txBody>
          </p:sp>
        </mc:Choice>
        <mc:Fallback>
          <p:sp>
            <p:nvSpPr>
              <p:cNvPr id="12" name="文本框 11">
                <a:extLst>
                  <a:ext uri="{FF2B5EF4-FFF2-40B4-BE49-F238E27FC236}">
                    <a16:creationId xmlns:a16="http://schemas.microsoft.com/office/drawing/2014/main" id="{DD1D440E-0581-476A-850C-0C2AB44BD6D2}"/>
                  </a:ext>
                </a:extLst>
              </p:cNvPr>
              <p:cNvSpPr txBox="1">
                <a:spLocks noRot="1" noChangeAspect="1" noMove="1" noResize="1" noEditPoints="1" noAdjustHandles="1" noChangeArrowheads="1" noChangeShapeType="1" noTextEdit="1"/>
              </p:cNvSpPr>
              <p:nvPr/>
            </p:nvSpPr>
            <p:spPr>
              <a:xfrm>
                <a:off x="7462054" y="3383224"/>
                <a:ext cx="3954801" cy="10388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2A913240-8D4C-4AD7-9097-D33BF93F6B64}"/>
                  </a:ext>
                </a:extLst>
              </p:cNvPr>
              <p:cNvSpPr txBox="1"/>
              <p:nvPr/>
            </p:nvSpPr>
            <p:spPr>
              <a:xfrm>
                <a:off x="3919974" y="2652144"/>
                <a:ext cx="2573782" cy="489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ℱ</m:t>
                                  </m:r>
                                </m:e>
                                <m:sup>
                                  <m:r>
                                    <a:rPr lang="en-US" altLang="zh-CN" sz="2400" b="0" i="1" smtClean="0">
                                      <a:latin typeface="Cambria Math" panose="02040503050406030204" pitchFamily="18" charset="0"/>
                                    </a:rPr>
                                    <m:t>−1</m:t>
                                  </m:r>
                                </m:sup>
                              </m:sSup>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p:sp>
            <p:nvSpPr>
              <p:cNvPr id="14" name="文本框 13">
                <a:extLst>
                  <a:ext uri="{FF2B5EF4-FFF2-40B4-BE49-F238E27FC236}">
                    <a16:creationId xmlns:a16="http://schemas.microsoft.com/office/drawing/2014/main" id="{2A913240-8D4C-4AD7-9097-D33BF93F6B64}"/>
                  </a:ext>
                </a:extLst>
              </p:cNvPr>
              <p:cNvSpPr txBox="1">
                <a:spLocks noRot="1" noChangeAspect="1" noMove="1" noResize="1" noEditPoints="1" noAdjustHandles="1" noChangeArrowheads="1" noChangeShapeType="1" noTextEdit="1"/>
              </p:cNvSpPr>
              <p:nvPr/>
            </p:nvSpPr>
            <p:spPr>
              <a:xfrm>
                <a:off x="3919974" y="2652144"/>
                <a:ext cx="2573782" cy="4898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EE21A8DC-9DBC-4AC4-A328-67A010D8B1FB}"/>
                  </a:ext>
                </a:extLst>
              </p:cNvPr>
              <p:cNvSpPr txBox="1"/>
              <p:nvPr/>
            </p:nvSpPr>
            <p:spPr>
              <a:xfrm>
                <a:off x="3919974" y="3699538"/>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p:sp>
            <p:nvSpPr>
              <p:cNvPr id="15" name="文本框 14">
                <a:extLst>
                  <a:ext uri="{FF2B5EF4-FFF2-40B4-BE49-F238E27FC236}">
                    <a16:creationId xmlns:a16="http://schemas.microsoft.com/office/drawing/2014/main" id="{EE21A8DC-9DBC-4AC4-A328-67A010D8B1FB}"/>
                  </a:ext>
                </a:extLst>
              </p:cNvPr>
              <p:cNvSpPr txBox="1">
                <a:spLocks noRot="1" noChangeAspect="1" noMove="1" noResize="1" noEditPoints="1" noAdjustHandles="1" noChangeArrowheads="1" noChangeShapeType="1" noTextEdit="1"/>
              </p:cNvSpPr>
              <p:nvPr/>
            </p:nvSpPr>
            <p:spPr>
              <a:xfrm>
                <a:off x="3919974" y="3699538"/>
                <a:ext cx="2258631" cy="369332"/>
              </a:xfrm>
              <a:prstGeom prst="rect">
                <a:avLst/>
              </a:prstGeom>
              <a:blipFill>
                <a:blip r:embed="rId7"/>
                <a:stretch>
                  <a:fillRect r="-809" b="-35000"/>
                </a:stretch>
              </a:blipFill>
            </p:spPr>
            <p:txBody>
              <a:bodyPr/>
              <a:lstStyle/>
              <a:p>
                <a:r>
                  <a:rPr lang="zh-CN" altLang="en-US">
                    <a:noFill/>
                  </a:rPr>
                  <a:t> </a:t>
                </a:r>
              </a:p>
            </p:txBody>
          </p:sp>
        </mc:Fallback>
      </mc:AlternateContent>
      <p:sp>
        <p:nvSpPr>
          <p:cNvPr id="16" name="下箭头 7">
            <a:extLst>
              <a:ext uri="{FF2B5EF4-FFF2-40B4-BE49-F238E27FC236}">
                <a16:creationId xmlns:a16="http://schemas.microsoft.com/office/drawing/2014/main" id="{C7D68238-6700-47B4-91D2-B5DE1958BBA7}"/>
              </a:ext>
            </a:extLst>
          </p:cNvPr>
          <p:cNvSpPr/>
          <p:nvPr/>
        </p:nvSpPr>
        <p:spPr>
          <a:xfrm>
            <a:off x="4915859" y="3206556"/>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0345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t>
            </a:r>
            <a:r>
              <a:rPr lang="en-US" altLang="zh-CN" dirty="0" err="1"/>
              <a:t>Cepstrum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9"/>
                <a:ext cx="10694125" cy="5820036"/>
              </a:xfrm>
            </p:spPr>
            <p:txBody>
              <a:bodyPr/>
              <a:lstStyle/>
              <a:p>
                <a:r>
                  <a:rPr lang="en-US" altLang="zh-CN" dirty="0"/>
                  <a:t>Cepstrum obtained by applying inverse DFT to log magnitude spectrum (may be </a:t>
                </a:r>
                <a:r>
                  <a:rPr lang="en-US" altLang="zh-CN" dirty="0" err="1"/>
                  <a:t>mel</a:t>
                </a:r>
                <a:r>
                  <a:rPr lang="en-US" altLang="zh-CN" dirty="0"/>
                  <a:t>-scaled)</a:t>
                </a:r>
              </a:p>
              <a:p>
                <a:r>
                  <a:rPr lang="en-US" altLang="zh-CN" dirty="0" err="1"/>
                  <a:t>Cepstrum</a:t>
                </a:r>
                <a:r>
                  <a:rPr lang="en-US" altLang="zh-CN" dirty="0"/>
                  <a:t> is time-domain (we talk about </a:t>
                </a:r>
                <a:r>
                  <a:rPr lang="en-US" altLang="zh-CN" dirty="0" err="1"/>
                  <a:t>quefrency</a:t>
                </a:r>
                <a:r>
                  <a:rPr lang="en-US" altLang="zh-CN" dirty="0"/>
                  <a:t>)</a:t>
                </a:r>
              </a:p>
              <a:p>
                <a:r>
                  <a:rPr lang="en-US" altLang="zh-CN" dirty="0"/>
                  <a:t>IDFT:</a:t>
                </a:r>
              </a:p>
              <a:p>
                <a:endParaRPr lang="en-US" altLang="zh-CN" dirty="0"/>
              </a:p>
              <a:p>
                <a:endParaRPr lang="en-US" altLang="zh-CN" dirty="0"/>
              </a:p>
              <a:p>
                <a:r>
                  <a:rPr lang="en-US" altLang="zh-CN" dirty="0"/>
                  <a:t>Since log power spectrum is real and symmetric the inverse DFT is equivalent to a discrete cosine transform (DCT)</a:t>
                </a:r>
              </a:p>
              <a:p>
                <a:endParaRPr lang="en-US" altLang="zh-CN" dirty="0"/>
              </a:p>
              <a:p>
                <a:endParaRPr lang="en-US" altLang="zh-CN" dirty="0"/>
              </a:p>
              <a:p>
                <a14:m>
                  <m:oMath xmlns:m="http://schemas.openxmlformats.org/officeDocument/2006/math">
                    <m:r>
                      <a:rPr lang="en-US" altLang="zh-CN" b="0" i="1" smtClean="0">
                        <a:latin typeface="Cambria Math" panose="02040503050406030204" pitchFamily="18" charset="0"/>
                      </a:rPr>
                      <m:t>𝐶</m:t>
                    </m:r>
                  </m:oMath>
                </a14:m>
                <a:r>
                  <a:rPr lang="zh-CN" altLang="en-US" dirty="0"/>
                  <a:t> </a:t>
                </a:r>
                <a:r>
                  <a:rPr lang="en-US" altLang="zh-CN" dirty="0"/>
                  <a:t>is the number of MFCCs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9"/>
                <a:ext cx="10694125" cy="5820036"/>
              </a:xfrm>
              <a:blipFill>
                <a:blip r:embed="rId3"/>
                <a:stretch>
                  <a:fillRect l="-1767" t="-1468" r="-342"/>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55</a:t>
            </a:fld>
            <a:endParaRPr lang="en-US" altLang="zh-TW"/>
          </a:p>
        </p:txBody>
      </p:sp>
      <mc:AlternateContent xmlns:mc="http://schemas.openxmlformats.org/markup-compatibility/2006" xmlns:a14="http://schemas.microsoft.com/office/drawing/2010/main">
        <mc:Choice Requires="a14">
          <p:sp>
            <p:nvSpPr>
              <p:cNvPr id="8" name="文本框 7"/>
              <p:cNvSpPr txBox="1"/>
              <p:nvPr/>
            </p:nvSpPr>
            <p:spPr>
              <a:xfrm>
                <a:off x="2214857" y="4808742"/>
                <a:ext cx="8248027"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−1</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𝑌</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e>
                                  </m:d>
                                </m:e>
                              </m:d>
                            </m:e>
                          </m:func>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e>
                                  </m:d>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𝜋</m:t>
                                      </m:r>
                                    </m:num>
                                    <m:den>
                                      <m:r>
                                        <a:rPr lang="en-US" altLang="zh-CN" sz="2400" b="0" i="1" smtClean="0">
                                          <a:latin typeface="Cambria Math" panose="02040503050406030204" pitchFamily="18" charset="0"/>
                                        </a:rPr>
                                        <m:t>𝑀</m:t>
                                      </m:r>
                                    </m:den>
                                  </m:f>
                                </m:e>
                              </m:d>
                            </m:e>
                          </m:func>
                        </m:e>
                      </m:nary>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−1</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214857" y="4808742"/>
                <a:ext cx="8248027" cy="1038811"/>
              </a:xfrm>
              <a:prstGeom prst="rect">
                <a:avLst/>
              </a:prstGeom>
              <a:blipFill>
                <a:blip r:embed="rId4"/>
                <a:stretch>
                  <a:fillRect/>
                </a:stretch>
              </a:blipFill>
            </p:spPr>
            <p:txBody>
              <a:bodyPr/>
              <a:lstStyle/>
              <a:p>
                <a:r>
                  <a:rPr lang="zh-CN" altLang="en-US">
                    <a:noFill/>
                  </a:rPr>
                  <a:t> </a:t>
                </a:r>
              </a:p>
            </p:txBody>
          </p:sp>
        </mc:Fallback>
      </mc:AlternateContent>
      <p:sp>
        <p:nvSpPr>
          <p:cNvPr id="12" name="下箭头 7">
            <a:extLst>
              <a:ext uri="{FF2B5EF4-FFF2-40B4-BE49-F238E27FC236}">
                <a16:creationId xmlns:a16="http://schemas.microsoft.com/office/drawing/2014/main" id="{6FD74A80-A44A-44DF-AF49-B75264420EA8}"/>
              </a:ext>
            </a:extLst>
          </p:cNvPr>
          <p:cNvSpPr/>
          <p:nvPr/>
        </p:nvSpPr>
        <p:spPr>
          <a:xfrm rot="16200000">
            <a:off x="6715771" y="2668190"/>
            <a:ext cx="157655"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97EE5FDD-F9E2-47E8-8E39-7FDC0C8A54A2}"/>
                  </a:ext>
                </a:extLst>
              </p:cNvPr>
              <p:cNvSpPr txBox="1"/>
              <p:nvPr/>
            </p:nvSpPr>
            <p:spPr>
              <a:xfrm>
                <a:off x="7380238" y="2377386"/>
                <a:ext cx="3954801" cy="10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𝑋</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𝑘</m:t>
                          </m:r>
                        </m:e>
                      </m:d>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𝑚</m:t>
                          </m:r>
                          <m:r>
                            <a:rPr lang="en-US" altLang="zh-CN" sz="2400" i="1">
                              <a:latin typeface="Cambria Math" panose="02040503050406030204" pitchFamily="18" charset="0"/>
                            </a:rPr>
                            <m:t>=0</m:t>
                          </m:r>
                        </m:sub>
                        <m:sup>
                          <m:r>
                            <a:rPr lang="en-US" altLang="zh-CN" sz="2400" b="0" i="1" smtClean="0">
                              <a:latin typeface="Cambria Math" panose="02040503050406030204" pitchFamily="18" charset="0"/>
                            </a:rPr>
                            <m:t>𝑀</m:t>
                          </m:r>
                          <m:r>
                            <a:rPr lang="en-US" altLang="zh-CN" sz="2400" i="1">
                              <a:latin typeface="Cambria Math" panose="02040503050406030204" pitchFamily="18" charset="0"/>
                            </a:rPr>
                            <m:t>−1</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func>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𝑒</m:t>
                              </m:r>
                            </m:e>
                            <m:sup>
                              <m:r>
                                <a:rPr lang="en-US" altLang="zh-CN" sz="2400" i="1">
                                  <a:latin typeface="Cambria Math" panose="02040503050406030204" pitchFamily="18" charset="0"/>
                                </a:rPr>
                                <m:t>−</m:t>
                              </m:r>
                              <m:r>
                                <a:rPr lang="en-US" altLang="zh-CN" sz="2400" i="1">
                                  <a:latin typeface="Cambria Math" panose="02040503050406030204" pitchFamily="18" charset="0"/>
                                </a:rPr>
                                <m:t>𝑗</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num>
                                <m:den>
                                  <m:r>
                                    <a:rPr lang="en-US" altLang="zh-CN" sz="2400" i="1">
                                      <a:latin typeface="Cambria Math" panose="02040503050406030204" pitchFamily="18" charset="0"/>
                                    </a:rPr>
                                    <m:t>𝑁</m:t>
                                  </m:r>
                                </m:den>
                              </m:f>
                              <m:r>
                                <a:rPr lang="en-US" altLang="zh-CN" sz="2400" i="1">
                                  <a:latin typeface="Cambria Math" panose="02040503050406030204" pitchFamily="18" charset="0"/>
                                </a:rPr>
                                <m:t>𝑘</m:t>
                              </m:r>
                              <m:r>
                                <a:rPr lang="en-US" altLang="zh-CN" sz="2400" b="0" i="1" smtClean="0">
                                  <a:latin typeface="Cambria Math" panose="02040503050406030204" pitchFamily="18" charset="0"/>
                                </a:rPr>
                                <m:t>𝑚</m:t>
                              </m:r>
                            </m:sup>
                          </m:sSup>
                        </m:e>
                      </m:nary>
                    </m:oMath>
                  </m:oMathPara>
                </a14:m>
                <a:endParaRPr lang="zh-CN" altLang="en-US" dirty="0"/>
              </a:p>
            </p:txBody>
          </p:sp>
        </mc:Choice>
        <mc:Fallback>
          <p:sp>
            <p:nvSpPr>
              <p:cNvPr id="13" name="文本框 12">
                <a:extLst>
                  <a:ext uri="{FF2B5EF4-FFF2-40B4-BE49-F238E27FC236}">
                    <a16:creationId xmlns:a16="http://schemas.microsoft.com/office/drawing/2014/main" id="{97EE5FDD-F9E2-47E8-8E39-7FDC0C8A54A2}"/>
                  </a:ext>
                </a:extLst>
              </p:cNvPr>
              <p:cNvSpPr txBox="1">
                <a:spLocks noRot="1" noChangeAspect="1" noMove="1" noResize="1" noEditPoints="1" noAdjustHandles="1" noChangeArrowheads="1" noChangeShapeType="1" noTextEdit="1"/>
              </p:cNvSpPr>
              <p:nvPr/>
            </p:nvSpPr>
            <p:spPr>
              <a:xfrm>
                <a:off x="7380238" y="2377386"/>
                <a:ext cx="3954801" cy="103881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6A51AC31-3B6D-42E1-8C85-38411D0F94E8}"/>
                  </a:ext>
                </a:extLst>
              </p:cNvPr>
              <p:cNvSpPr txBox="1"/>
              <p:nvPr/>
            </p:nvSpPr>
            <p:spPr>
              <a:xfrm>
                <a:off x="3919974" y="2693699"/>
                <a:ext cx="2258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ℱ</m:t>
                              </m:r>
                              <m:d>
                                <m:dPr>
                                  <m:begChr m:val="{"/>
                                  <m:endChr m:val="}"/>
                                  <m:ctrlPr>
                                    <a:rPr lang="en-US" altLang="zh-CN" sz="2400" b="0" i="1" smtClean="0">
                                      <a:latin typeface="Cambria Math" panose="02040503050406030204" pitchFamily="18" charset="0"/>
                                    </a:rPr>
                                  </m:ctrlPr>
                                </m:dPr>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𝑡</m:t>
                                              </m:r>
                                            </m:sub>
                                          </m:sSub>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𝑚</m:t>
                                              </m:r>
                                            </m:e>
                                          </m:d>
                                        </m:e>
                                      </m:d>
                                    </m:e>
                                  </m:func>
                                </m:e>
                              </m:d>
                            </m:e>
                          </m:d>
                        </m:e>
                        <m:sup>
                          <m:r>
                            <a:rPr lang="en-US" altLang="zh-CN" sz="2400" b="0" i="1" smtClean="0">
                              <a:latin typeface="Cambria Math" panose="02040503050406030204" pitchFamily="18" charset="0"/>
                            </a:rPr>
                            <m:t>2</m:t>
                          </m:r>
                        </m:sup>
                      </m:sSup>
                    </m:oMath>
                  </m:oMathPara>
                </a14:m>
                <a:endParaRPr lang="zh-CN" altLang="en-US" dirty="0"/>
              </a:p>
            </p:txBody>
          </p:sp>
        </mc:Choice>
        <mc:Fallback>
          <p:sp>
            <p:nvSpPr>
              <p:cNvPr id="10" name="文本框 9">
                <a:extLst>
                  <a:ext uri="{FF2B5EF4-FFF2-40B4-BE49-F238E27FC236}">
                    <a16:creationId xmlns:a16="http://schemas.microsoft.com/office/drawing/2014/main" id="{6A51AC31-3B6D-42E1-8C85-38411D0F94E8}"/>
                  </a:ext>
                </a:extLst>
              </p:cNvPr>
              <p:cNvSpPr txBox="1">
                <a:spLocks noRot="1" noChangeAspect="1" noMove="1" noResize="1" noEditPoints="1" noAdjustHandles="1" noChangeArrowheads="1" noChangeShapeType="1" noTextEdit="1"/>
              </p:cNvSpPr>
              <p:nvPr/>
            </p:nvSpPr>
            <p:spPr>
              <a:xfrm>
                <a:off x="3919974" y="2693699"/>
                <a:ext cx="2258631" cy="369332"/>
              </a:xfrm>
              <a:prstGeom prst="rect">
                <a:avLst/>
              </a:prstGeom>
              <a:blipFill>
                <a:blip r:embed="rId6"/>
                <a:stretch>
                  <a:fillRect r="-809"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389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MFCCs</a:t>
            </a:r>
            <a:endParaRPr lang="zh-CN" altLang="en-US" dirty="0"/>
          </a:p>
        </p:txBody>
      </p:sp>
      <p:sp>
        <p:nvSpPr>
          <p:cNvPr id="3" name="内容占位符 2"/>
          <p:cNvSpPr>
            <a:spLocks noGrp="1"/>
          </p:cNvSpPr>
          <p:nvPr>
            <p:ph idx="1"/>
          </p:nvPr>
        </p:nvSpPr>
        <p:spPr/>
        <p:txBody>
          <a:bodyPr/>
          <a:lstStyle/>
          <a:p>
            <a:r>
              <a:rPr lang="en-US" altLang="zh-CN" dirty="0"/>
              <a:t>Smoothed spectrum: transform to </a:t>
            </a:r>
            <a:r>
              <a:rPr lang="en-US" altLang="zh-CN" dirty="0" err="1"/>
              <a:t>cepstral</a:t>
            </a:r>
            <a:r>
              <a:rPr lang="en-US" altLang="zh-CN" dirty="0"/>
              <a:t> domain, truncate, transform back to spectral domain</a:t>
            </a:r>
          </a:p>
          <a:p>
            <a:r>
              <a:rPr lang="en-US" altLang="zh-CN" dirty="0"/>
              <a:t>Mel-frequency </a:t>
            </a:r>
            <a:r>
              <a:rPr lang="en-US" altLang="zh-CN" dirty="0" err="1"/>
              <a:t>cepstral</a:t>
            </a:r>
            <a:r>
              <a:rPr lang="en-US" altLang="zh-CN" dirty="0"/>
              <a:t> </a:t>
            </a:r>
            <a:r>
              <a:rPr lang="en-US" altLang="zh-CN" dirty="0" err="1"/>
              <a:t>coecients</a:t>
            </a:r>
            <a:r>
              <a:rPr lang="en-US" altLang="zh-CN" dirty="0"/>
              <a:t> (MFCCs): use the </a:t>
            </a:r>
            <a:r>
              <a:rPr lang="en-US" altLang="zh-CN" dirty="0" err="1"/>
              <a:t>cepstral</a:t>
            </a:r>
            <a:r>
              <a:rPr lang="en-US" altLang="zh-CN" dirty="0"/>
              <a:t> </a:t>
            </a:r>
            <a:r>
              <a:rPr lang="en-US" altLang="zh-CN" dirty="0" err="1"/>
              <a:t>coecients</a:t>
            </a:r>
            <a:r>
              <a:rPr lang="en-US" altLang="zh-CN" dirty="0"/>
              <a:t> directly</a:t>
            </a:r>
          </a:p>
          <a:p>
            <a:pPr lvl="1"/>
            <a:r>
              <a:rPr lang="en-US" altLang="zh-CN" dirty="0"/>
              <a:t>Widely used as acoustic features in HMM-based ASR</a:t>
            </a:r>
          </a:p>
          <a:p>
            <a:pPr lvl="1"/>
            <a:r>
              <a:rPr lang="en-US" altLang="zh-CN" dirty="0"/>
              <a:t>First 12 MFCCs are often used as the feature vector (removes F0 information)</a:t>
            </a:r>
          </a:p>
          <a:p>
            <a:pPr lvl="1"/>
            <a:r>
              <a:rPr lang="en-US" altLang="zh-CN" dirty="0"/>
              <a:t>Less correlated than spectral features – easier to model than spectral features</a:t>
            </a:r>
          </a:p>
          <a:p>
            <a:pPr lvl="1"/>
            <a:r>
              <a:rPr lang="en-US" altLang="zh-CN" dirty="0"/>
              <a:t>Very compact representation – 12 features describe a 20ms frame of data</a:t>
            </a:r>
          </a:p>
          <a:p>
            <a:pPr lvl="1"/>
            <a:r>
              <a:rPr lang="en-US" altLang="zh-CN" dirty="0"/>
              <a:t>For standard HMM-based systems, MFCCs result in better ASR performance than filter bank or spectrogram features</a:t>
            </a:r>
          </a:p>
          <a:p>
            <a:pPr lvl="1"/>
            <a:r>
              <a:rPr lang="en-US" altLang="zh-CN" dirty="0"/>
              <a:t>MFCCs are not robust against noise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56</a:t>
            </a:fld>
            <a:endParaRPr lang="en-US" altLang="zh-TW"/>
          </a:p>
        </p:txBody>
      </p:sp>
    </p:spTree>
    <p:extLst>
      <p:ext uri="{BB962C8B-B14F-4D97-AF65-F5344CB8AC3E}">
        <p14:creationId xmlns:p14="http://schemas.microsoft.com/office/powerpoint/2010/main" val="637064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57</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 name="直接箭头连接符 24"/>
          <p:cNvCxnSpPr/>
          <p:nvPr/>
        </p:nvCxnSpPr>
        <p:spPr>
          <a:xfrm flipH="1">
            <a:off x="7639390" y="5544281"/>
            <a:ext cx="67821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接箭头连接符 26"/>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34" name="文本框 33"/>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9"/>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0"/>
                <a:stretch>
                  <a:fillRect l="-3167" t="-1471" b="-110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2806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Dynamic features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Speech is not constant frame-to-frame, so we can add features to do with how the </a:t>
                </a:r>
                <a:r>
                  <a:rPr lang="en-US" altLang="zh-CN" dirty="0" err="1"/>
                  <a:t>cepstral</a:t>
                </a:r>
                <a:r>
                  <a:rPr lang="en-US" altLang="zh-CN" dirty="0"/>
                  <a:t> coefficients change over time</a:t>
                </a:r>
              </a:p>
              <a:p>
                <a14:m>
                  <m:oMath xmlns:m="http://schemas.openxmlformats.org/officeDocument/2006/math">
                    <m:r>
                      <m:rPr>
                        <m:sty m:val="p"/>
                      </m:rPr>
                      <a:rPr lang="en-US" altLang="zh-CN" b="0" i="0" smtClean="0">
                        <a:latin typeface="Cambria Math" panose="02040503050406030204" pitchFamily="18" charset="0"/>
                      </a:rPr>
                      <m:t>Δ</m:t>
                    </m:r>
                  </m:oMath>
                </a14:m>
                <a:r>
                  <a:rPr lang="en-US" altLang="zh-CN" dirty="0"/>
                  <a:t>, </a:t>
                </a:r>
                <a14:m>
                  <m:oMath xmlns:m="http://schemas.openxmlformats.org/officeDocument/2006/math">
                    <m:sSup>
                      <m:sSupPr>
                        <m:ctrlPr>
                          <a:rPr lang="en-US" altLang="zh-CN" b="0" i="1" dirty="0" smtClean="0">
                            <a:latin typeface="Cambria Math" panose="02040503050406030204" pitchFamily="18" charset="0"/>
                          </a:rPr>
                        </m:ctrlPr>
                      </m:sSupPr>
                      <m:e>
                        <m:r>
                          <m:rPr>
                            <m:sty m:val="p"/>
                          </m:rPr>
                          <a:rPr lang="en-US" altLang="zh-CN" b="0" i="0" dirty="0" smtClean="0">
                            <a:latin typeface="Cambria Math" panose="02040503050406030204" pitchFamily="18" charset="0"/>
                          </a:rPr>
                          <m:t>Δ</m:t>
                        </m:r>
                      </m:e>
                      <m:sup>
                        <m:r>
                          <a:rPr lang="en-US" altLang="zh-CN" b="0" i="1" dirty="0" smtClean="0">
                            <a:latin typeface="Cambria Math" panose="02040503050406030204" pitchFamily="18" charset="0"/>
                          </a:rPr>
                          <m:t>2</m:t>
                        </m:r>
                      </m:sup>
                    </m:sSup>
                  </m:oMath>
                </a14:m>
                <a:r>
                  <a:rPr lang="zh-CN" altLang="en-US" dirty="0"/>
                  <a:t> </a:t>
                </a:r>
                <a:r>
                  <a:rPr lang="en-US" altLang="zh-CN" dirty="0"/>
                  <a:t>are delta features (dynamic features / time derivatives)</a:t>
                </a:r>
              </a:p>
              <a:p>
                <a:r>
                  <a:rPr lang="en-US" altLang="zh-CN" dirty="0"/>
                  <a:t>Simple calculation of delta features </a:t>
                </a:r>
                <a14:m>
                  <m:oMath xmlns:m="http://schemas.openxmlformats.org/officeDocument/2006/math">
                    <m:sSub>
                      <m:sSubPr>
                        <m:ctrlPr>
                          <a:rPr lang="en-US" altLang="zh-CN" b="1"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Δ</m:t>
                        </m:r>
                      </m:e>
                      <m:sub>
                        <m:r>
                          <a:rPr lang="en-US" altLang="zh-CN" b="0" i="1" dirty="0" smtClean="0">
                            <a:latin typeface="Cambria Math" panose="02040503050406030204" pitchFamily="18" charset="0"/>
                          </a:rPr>
                          <m:t>𝑡</m:t>
                        </m:r>
                      </m:sub>
                    </m:sSub>
                  </m:oMath>
                </a14:m>
                <a:r>
                  <a:rPr lang="en-US" altLang="zh-CN" dirty="0"/>
                  <a:t> at time </a:t>
                </a:r>
                <a14:m>
                  <m:oMath xmlns:m="http://schemas.openxmlformats.org/officeDocument/2006/math">
                    <m:r>
                      <a:rPr lang="en-US" altLang="zh-CN" i="1" dirty="0" smtClean="0">
                        <a:latin typeface="Cambria Math" panose="02040503050406030204" pitchFamily="18" charset="0"/>
                      </a:rPr>
                      <m:t>𝑡</m:t>
                    </m:r>
                  </m:oMath>
                </a14:m>
                <a:r>
                  <a:rPr lang="en-US" altLang="zh-CN" dirty="0"/>
                  <a:t> for </a:t>
                </a:r>
                <a:r>
                  <a:rPr lang="en-US" altLang="zh-CN" dirty="0" err="1"/>
                  <a:t>cepstral</a:t>
                </a:r>
                <a:r>
                  <a:rPr lang="en-US" altLang="zh-CN" dirty="0"/>
                  <a:t> feature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𝒄</m:t>
                        </m:r>
                      </m:e>
                      <m:sub>
                        <m:r>
                          <a:rPr lang="en-US" altLang="zh-CN" b="0" i="1" dirty="0" smtClean="0">
                            <a:latin typeface="Cambria Math" panose="02040503050406030204" pitchFamily="18" charset="0"/>
                          </a:rPr>
                          <m:t>𝑡</m:t>
                        </m:r>
                      </m:sub>
                    </m:sSub>
                  </m:oMath>
                </a14:m>
                <a:r>
                  <a:rPr lang="en-US" altLang="zh-CN" dirty="0"/>
                  <a:t>:</a:t>
                </a:r>
              </a:p>
              <a:p>
                <a:endParaRPr lang="en-US" altLang="zh-CN" dirty="0"/>
              </a:p>
              <a:p>
                <a:endParaRPr lang="en-US" altLang="zh-CN" dirty="0"/>
              </a:p>
              <a:p>
                <a:r>
                  <a:rPr lang="en-US" altLang="zh-CN" dirty="0"/>
                  <a:t>More sophisticated approach estimates the temporal derivative by using regression to estimate the slope (typically using 4 frames each side)</a:t>
                </a:r>
              </a:p>
              <a:p>
                <a:r>
                  <a:rPr lang="en-US" altLang="zh-CN" dirty="0"/>
                  <a:t>“Standard” ASR features (for GMM-based systems) are 39 dimensions:</a:t>
                </a:r>
              </a:p>
              <a:p>
                <a:pPr lvl="1"/>
                <a:r>
                  <a:rPr lang="en-US" altLang="zh-CN" dirty="0"/>
                  <a:t>12 MFCCs, and energy</a:t>
                </a:r>
              </a:p>
              <a:p>
                <a:pPr lvl="1"/>
                <a:r>
                  <a:rPr lang="en-US" altLang="zh-CN" dirty="0"/>
                  <a:t>12 </a:t>
                </a:r>
                <a:r>
                  <a:rPr lang="el-GR" altLang="zh-CN" dirty="0"/>
                  <a:t>Δ</a:t>
                </a:r>
                <a:r>
                  <a:rPr lang="en-US" altLang="zh-CN" dirty="0"/>
                  <a:t>MFCCs, </a:t>
                </a:r>
                <a:r>
                  <a:rPr lang="el-GR" altLang="zh-CN" dirty="0"/>
                  <a:t>Δ</a:t>
                </a:r>
                <a:r>
                  <a:rPr lang="en-US" altLang="zh-CN" dirty="0"/>
                  <a:t>energy</a:t>
                </a:r>
              </a:p>
              <a:p>
                <a:pPr lvl="1"/>
                <a:r>
                  <a:rPr lang="en-US" altLang="zh-CN" dirty="0"/>
                  <a:t>12 </a:t>
                </a:r>
                <a:r>
                  <a:rPr lang="el-GR" altLang="zh-CN" dirty="0"/>
                  <a:t>Δ</a:t>
                </a:r>
                <a:r>
                  <a:rPr lang="en-US" altLang="zh-CN" baseline="30000" dirty="0"/>
                  <a:t>2</a:t>
                </a:r>
                <a:r>
                  <a:rPr lang="en-US" altLang="zh-CN" dirty="0"/>
                  <a:t>MFCCs, </a:t>
                </a:r>
                <a:r>
                  <a:rPr lang="el-GR" altLang="zh-CN" dirty="0"/>
                  <a:t>Δ</a:t>
                </a:r>
                <a:r>
                  <a:rPr lang="en-US" altLang="zh-CN" baseline="30000" dirty="0"/>
                  <a:t>2</a:t>
                </a:r>
                <a:r>
                  <a:rPr lang="en-US" altLang="zh-CN" dirty="0"/>
                  <a:t>energy</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67" t="-1568" b="-7055"/>
                </a:stretch>
              </a:blipFill>
            </p:spPr>
            <p:txBody>
              <a:bodyPr/>
              <a:lstStyle/>
              <a:p>
                <a:r>
                  <a:rPr lang="zh-CN" altLang="en-US">
                    <a:noFill/>
                  </a:rPr>
                  <a:t> </a:t>
                </a:r>
              </a:p>
            </p:txBody>
          </p:sp>
        </mc:Fallback>
      </mc:AlternateContent>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58</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341158" y="2909863"/>
                <a:ext cx="2270109" cy="635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dirty="0">
                              <a:latin typeface="Cambria Math" panose="02040503050406030204" pitchFamily="18" charset="0"/>
                            </a:rPr>
                          </m:ctrlPr>
                        </m:sSubPr>
                        <m:e>
                          <m:r>
                            <m:rPr>
                              <m:sty m:val="p"/>
                            </m:rPr>
                            <a:rPr lang="en-US" altLang="zh-CN" sz="2400" dirty="0">
                              <a:latin typeface="Cambria Math" panose="02040503050406030204" pitchFamily="18" charset="0"/>
                            </a:rPr>
                            <m:t>Δ</m:t>
                          </m:r>
                        </m:e>
                        <m:sub>
                          <m:r>
                            <a:rPr lang="en-US" altLang="zh-CN" sz="2400" i="1" dirty="0">
                              <a:latin typeface="Cambria Math" panose="02040503050406030204" pitchFamily="18" charset="0"/>
                            </a:rPr>
                            <m:t>𝑡</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num>
                        <m:den>
                          <m:r>
                            <a:rPr lang="en-US" altLang="zh-CN" sz="2400" b="0" i="1" smtClean="0">
                              <a:latin typeface="Cambria Math" panose="02040503050406030204" pitchFamily="18" charset="0"/>
                            </a:rPr>
                            <m:t>2</m:t>
                          </m:r>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41158" y="2909863"/>
                <a:ext cx="2270109" cy="63543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262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MFCC-based front end for ASR</a:t>
            </a:r>
            <a:endParaRPr lang="zh-CN" altLang="en-US" dirty="0"/>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59</a:t>
            </a:fld>
            <a:endParaRPr lang="en-US" altLang="zh-TW"/>
          </a:p>
        </p:txBody>
      </p:sp>
      <p:sp>
        <p:nvSpPr>
          <p:cNvPr id="7" name="流程图: 终止 6"/>
          <p:cNvSpPr/>
          <p:nvPr/>
        </p:nvSpPr>
        <p:spPr>
          <a:xfrm>
            <a:off x="2925627"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A/D Conversion</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8" name="文本框 7"/>
              <p:cNvSpPr txBox="1"/>
              <p:nvPr/>
            </p:nvSpPr>
            <p:spPr>
              <a:xfrm>
                <a:off x="1694576" y="1021695"/>
                <a:ext cx="5634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𝑐</m:t>
                          </m:r>
                        </m:sub>
                      </m:sSub>
                      <m:r>
                        <a:rPr lang="en-US" altLang="zh-CN" i="1">
                          <a:latin typeface="Cambria Math" panose="02040503050406030204" pitchFamily="18" charset="0"/>
                        </a:rPr>
                        <m:t>)</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694576" y="1021695"/>
                <a:ext cx="563488" cy="276999"/>
              </a:xfrm>
              <a:prstGeom prst="rect">
                <a:avLst/>
              </a:prstGeom>
              <a:blipFill>
                <a:blip r:embed="rId2"/>
                <a:stretch>
                  <a:fillRect l="-5435" t="-4444" r="-16304" b="-35556"/>
                </a:stretch>
              </a:blipFill>
            </p:spPr>
            <p:txBody>
              <a:bodyPr/>
              <a:lstStyle/>
              <a:p>
                <a:r>
                  <a:rPr lang="zh-CN" altLang="en-US">
                    <a:noFill/>
                  </a:rPr>
                  <a:t> </a:t>
                </a:r>
              </a:p>
            </p:txBody>
          </p:sp>
        </mc:Fallback>
      </mc:AlternateContent>
      <p:cxnSp>
        <p:nvCxnSpPr>
          <p:cNvPr id="9" name="直接箭头连接符 8"/>
          <p:cNvCxnSpPr/>
          <p:nvPr/>
        </p:nvCxnSpPr>
        <p:spPr>
          <a:xfrm>
            <a:off x="2258065"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流程图: 终止 6"/>
          <p:cNvSpPr/>
          <p:nvPr/>
        </p:nvSpPr>
        <p:spPr>
          <a:xfrm>
            <a:off x="5616290"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Preempahsis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箭头连接符 10"/>
          <p:cNvCxnSpPr/>
          <p:nvPr/>
        </p:nvCxnSpPr>
        <p:spPr>
          <a:xfrm>
            <a:off x="4948728"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4985528" y="1346379"/>
                <a:ext cx="553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85528" y="1346379"/>
                <a:ext cx="553870" cy="276999"/>
              </a:xfrm>
              <a:prstGeom prst="rect">
                <a:avLst/>
              </a:prstGeom>
              <a:blipFill>
                <a:blip r:embed="rId3"/>
                <a:stretch>
                  <a:fillRect l="-5495" t="-4444" r="-15385" b="-37778"/>
                </a:stretch>
              </a:blipFill>
            </p:spPr>
            <p:txBody>
              <a:bodyPr/>
              <a:lstStyle/>
              <a:p>
                <a:r>
                  <a:rPr lang="zh-CN" altLang="en-US">
                    <a:noFill/>
                  </a:rPr>
                  <a:t> </a:t>
                </a:r>
              </a:p>
            </p:txBody>
          </p:sp>
        </mc:Fallback>
      </mc:AlternateContent>
      <p:sp>
        <p:nvSpPr>
          <p:cNvPr id="13" name="流程图: 终止 6"/>
          <p:cNvSpPr/>
          <p:nvPr/>
        </p:nvSpPr>
        <p:spPr>
          <a:xfrm>
            <a:off x="8306953" y="912503"/>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Windowing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直接箭头连接符 13"/>
          <p:cNvCxnSpPr/>
          <p:nvPr/>
        </p:nvCxnSpPr>
        <p:spPr>
          <a:xfrm>
            <a:off x="7639391" y="1170933"/>
            <a:ext cx="66765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本框 14"/>
              <p:cNvSpPr txBox="1"/>
              <p:nvPr/>
            </p:nvSpPr>
            <p:spPr>
              <a:xfrm>
                <a:off x="7639390" y="1352582"/>
                <a:ext cx="606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𝑑</m:t>
                          </m:r>
                        </m:sub>
                      </m:sSub>
                      <m:r>
                        <a:rPr lang="en-US" altLang="zh-CN" i="1">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7639390" y="1352582"/>
                <a:ext cx="606192" cy="276999"/>
              </a:xfrm>
              <a:prstGeom prst="rect">
                <a:avLst/>
              </a:prstGeom>
              <a:blipFill>
                <a:blip r:embed="rId4"/>
                <a:stretch>
                  <a:fillRect l="-10000" t="-4444" r="-15000" b="-37778"/>
                </a:stretch>
              </a:blipFill>
            </p:spPr>
            <p:txBody>
              <a:bodyPr/>
              <a:lstStyle/>
              <a:p>
                <a:r>
                  <a:rPr lang="zh-CN" altLang="en-US">
                    <a:noFill/>
                  </a:rPr>
                  <a:t> </a:t>
                </a:r>
              </a:p>
            </p:txBody>
          </p:sp>
        </mc:Fallback>
      </mc:AlternateContent>
      <p:cxnSp>
        <p:nvCxnSpPr>
          <p:cNvPr id="16" name="直接箭头连接符 15"/>
          <p:cNvCxnSpPr/>
          <p:nvPr/>
        </p:nvCxnSpPr>
        <p:spPr>
          <a:xfrm>
            <a:off x="9318503" y="1398926"/>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流程图: 终止 6"/>
          <p:cNvSpPr/>
          <p:nvPr/>
        </p:nvSpPr>
        <p:spPr>
          <a:xfrm>
            <a:off x="8306953" y="1963065"/>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DFT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8" name="直接箭头连接符 17"/>
          <p:cNvCxnSpPr/>
          <p:nvPr/>
        </p:nvCxnSpPr>
        <p:spPr>
          <a:xfrm>
            <a:off x="9329153" y="2449488"/>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流程图: 终止 6"/>
          <p:cNvSpPr/>
          <p:nvPr/>
        </p:nvSpPr>
        <p:spPr>
          <a:xfrm>
            <a:off x="8317603" y="3013627"/>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Mel </a:t>
            </a:r>
            <a:r>
              <a:rPr lang="en-US" altLang="zh-CN" dirty="0" err="1">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filterbank</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p:cNvSpPr txBox="1"/>
              <p:nvPr/>
            </p:nvSpPr>
            <p:spPr>
              <a:xfrm>
                <a:off x="9466810" y="1540491"/>
                <a:ext cx="559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466810" y="1540491"/>
                <a:ext cx="559192" cy="276999"/>
              </a:xfrm>
              <a:prstGeom prst="rect">
                <a:avLst/>
              </a:prstGeom>
              <a:blipFill>
                <a:blip r:embed="rId5"/>
                <a:stretch>
                  <a:fillRect l="-5435" t="-4444" r="-14130" b="-37778"/>
                </a:stretch>
              </a:blipFill>
            </p:spPr>
            <p:txBody>
              <a:bodyPr/>
              <a:lstStyle/>
              <a:p>
                <a:r>
                  <a:rPr lang="zh-CN" altLang="en-US">
                    <a:noFill/>
                  </a:rPr>
                  <a:t> </a:t>
                </a:r>
              </a:p>
            </p:txBody>
          </p:sp>
        </mc:Fallback>
      </mc:AlternateContent>
      <p:cxnSp>
        <p:nvCxnSpPr>
          <p:cNvPr id="21" name="直接箭头连接符 20"/>
          <p:cNvCxnSpPr/>
          <p:nvPr/>
        </p:nvCxnSpPr>
        <p:spPr>
          <a:xfrm>
            <a:off x="9329153" y="3511395"/>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流程图: 终止 6"/>
          <p:cNvSpPr/>
          <p:nvPr/>
        </p:nvSpPr>
        <p:spPr>
          <a:xfrm>
            <a:off x="8317603" y="4075534"/>
            <a:ext cx="2023100" cy="497769"/>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log()</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9329153" y="4573302"/>
            <a:ext cx="10650" cy="56355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流程图: 终止 6"/>
          <p:cNvSpPr/>
          <p:nvPr/>
        </p:nvSpPr>
        <p:spPr>
          <a:xfrm>
            <a:off x="8317603" y="5141452"/>
            <a:ext cx="2023100" cy="61164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rgbClr val="CCDDEA"/>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rPr>
              <a:t>DCT</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流程图: 终止 6"/>
          <p:cNvSpPr/>
          <p:nvPr/>
        </p:nvSpPr>
        <p:spPr>
          <a:xfrm>
            <a:off x="6400800" y="5137438"/>
            <a:ext cx="1225890" cy="615662"/>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2"/>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Dynamic</a:t>
            </a:r>
          </a:p>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features</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8" name="流程图: 终止 6"/>
          <p:cNvSpPr/>
          <p:nvPr/>
        </p:nvSpPr>
        <p:spPr>
          <a:xfrm>
            <a:off x="3933040" y="5132262"/>
            <a:ext cx="1675141"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Feature Transform</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箭头连接符 28"/>
          <p:cNvCxnSpPr/>
          <p:nvPr/>
        </p:nvCxnSpPr>
        <p:spPr>
          <a:xfrm flipH="1">
            <a:off x="3272577" y="5442682"/>
            <a:ext cx="663500" cy="832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终止 6"/>
          <p:cNvSpPr/>
          <p:nvPr/>
        </p:nvSpPr>
        <p:spPr>
          <a:xfrm>
            <a:off x="1622672" y="5132262"/>
            <a:ext cx="1697423" cy="6208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364 w 21633"/>
              <a:gd name="connsiteY0" fmla="*/ 104 h 21600"/>
              <a:gd name="connsiteX1" fmla="*/ 18158 w 21633"/>
              <a:gd name="connsiteY1" fmla="*/ 0 h 21600"/>
              <a:gd name="connsiteX2" fmla="*/ 21633 w 21633"/>
              <a:gd name="connsiteY2" fmla="*/ 10800 h 21600"/>
              <a:gd name="connsiteX3" fmla="*/ 18158 w 21633"/>
              <a:gd name="connsiteY3" fmla="*/ 21600 h 21600"/>
              <a:gd name="connsiteX4" fmla="*/ 3508 w 21633"/>
              <a:gd name="connsiteY4" fmla="*/ 21600 h 21600"/>
              <a:gd name="connsiteX5" fmla="*/ 33 w 21633"/>
              <a:gd name="connsiteY5" fmla="*/ 10800 h 21600"/>
              <a:gd name="connsiteX6" fmla="*/ 2364 w 21633"/>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484 w 21601"/>
              <a:gd name="connsiteY4" fmla="*/ 21496 h 21600"/>
              <a:gd name="connsiteX5" fmla="*/ 1 w 21601"/>
              <a:gd name="connsiteY5" fmla="*/ 10800 h 21600"/>
              <a:gd name="connsiteX6" fmla="*/ 2332 w 21601"/>
              <a:gd name="connsiteY6" fmla="*/ 104 h 21600"/>
              <a:gd name="connsiteX0" fmla="*/ 2332 w 21601"/>
              <a:gd name="connsiteY0" fmla="*/ 104 h 21600"/>
              <a:gd name="connsiteX1" fmla="*/ 18126 w 21601"/>
              <a:gd name="connsiteY1" fmla="*/ 0 h 21600"/>
              <a:gd name="connsiteX2" fmla="*/ 21601 w 21601"/>
              <a:gd name="connsiteY2" fmla="*/ 10800 h 21600"/>
              <a:gd name="connsiteX3" fmla="*/ 18126 w 21601"/>
              <a:gd name="connsiteY3" fmla="*/ 21600 h 21600"/>
              <a:gd name="connsiteX4" fmla="*/ 2281 w 21601"/>
              <a:gd name="connsiteY4" fmla="*/ 21392 h 21600"/>
              <a:gd name="connsiteX5" fmla="*/ 1 w 21601"/>
              <a:gd name="connsiteY5" fmla="*/ 10800 h 21600"/>
              <a:gd name="connsiteX6" fmla="*/ 2332 w 21601"/>
              <a:gd name="connsiteY6" fmla="*/ 104 h 21600"/>
              <a:gd name="connsiteX0" fmla="*/ 2332 w 21636"/>
              <a:gd name="connsiteY0" fmla="*/ 104 h 21600"/>
              <a:gd name="connsiteX1" fmla="*/ 19296 w 21636"/>
              <a:gd name="connsiteY1" fmla="*/ 0 h 21600"/>
              <a:gd name="connsiteX2" fmla="*/ 21601 w 21636"/>
              <a:gd name="connsiteY2" fmla="*/ 10800 h 21600"/>
              <a:gd name="connsiteX3" fmla="*/ 18126 w 21636"/>
              <a:gd name="connsiteY3" fmla="*/ 21600 h 21600"/>
              <a:gd name="connsiteX4" fmla="*/ 2281 w 21636"/>
              <a:gd name="connsiteY4" fmla="*/ 21392 h 21600"/>
              <a:gd name="connsiteX5" fmla="*/ 1 w 21636"/>
              <a:gd name="connsiteY5" fmla="*/ 10800 h 21600"/>
              <a:gd name="connsiteX6" fmla="*/ 2332 w 21636"/>
              <a:gd name="connsiteY6" fmla="*/ 104 h 21600"/>
              <a:gd name="connsiteX0" fmla="*/ 2332 w 21602"/>
              <a:gd name="connsiteY0" fmla="*/ 104 h 21704"/>
              <a:gd name="connsiteX1" fmla="*/ 19296 w 21602"/>
              <a:gd name="connsiteY1" fmla="*/ 0 h 21704"/>
              <a:gd name="connsiteX2" fmla="*/ 21601 w 21602"/>
              <a:gd name="connsiteY2" fmla="*/ 10800 h 21704"/>
              <a:gd name="connsiteX3" fmla="*/ 19423 w 21602"/>
              <a:gd name="connsiteY3" fmla="*/ 21704 h 21704"/>
              <a:gd name="connsiteX4" fmla="*/ 2281 w 21602"/>
              <a:gd name="connsiteY4" fmla="*/ 21392 h 21704"/>
              <a:gd name="connsiteX5" fmla="*/ 1 w 21602"/>
              <a:gd name="connsiteY5" fmla="*/ 10800 h 21704"/>
              <a:gd name="connsiteX6" fmla="*/ 2332 w 21602"/>
              <a:gd name="connsiteY6" fmla="*/ 104 h 21704"/>
              <a:gd name="connsiteX0" fmla="*/ 2332 w 21601"/>
              <a:gd name="connsiteY0" fmla="*/ 104 h 21704"/>
              <a:gd name="connsiteX1" fmla="*/ 19296 w 21601"/>
              <a:gd name="connsiteY1" fmla="*/ 0 h 21704"/>
              <a:gd name="connsiteX2" fmla="*/ 21601 w 21601"/>
              <a:gd name="connsiteY2" fmla="*/ 10800 h 21704"/>
              <a:gd name="connsiteX3" fmla="*/ 19270 w 21601"/>
              <a:gd name="connsiteY3" fmla="*/ 21704 h 21704"/>
              <a:gd name="connsiteX4" fmla="*/ 2281 w 21601"/>
              <a:gd name="connsiteY4" fmla="*/ 21392 h 21704"/>
              <a:gd name="connsiteX5" fmla="*/ 1 w 21601"/>
              <a:gd name="connsiteY5" fmla="*/ 10800 h 21704"/>
              <a:gd name="connsiteX6" fmla="*/ 2332 w 21601"/>
              <a:gd name="connsiteY6" fmla="*/ 104 h 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21704">
                <a:moveTo>
                  <a:pt x="2332" y="104"/>
                </a:moveTo>
                <a:lnTo>
                  <a:pt x="19296" y="0"/>
                </a:lnTo>
                <a:cubicBezTo>
                  <a:pt x="21215" y="0"/>
                  <a:pt x="21605" y="7183"/>
                  <a:pt x="21601" y="10800"/>
                </a:cubicBezTo>
                <a:cubicBezTo>
                  <a:pt x="21597" y="14417"/>
                  <a:pt x="21189" y="21704"/>
                  <a:pt x="19270" y="21704"/>
                </a:cubicBezTo>
                <a:lnTo>
                  <a:pt x="2281" y="21392"/>
                </a:lnTo>
                <a:cubicBezTo>
                  <a:pt x="362" y="21392"/>
                  <a:pt x="-8" y="14348"/>
                  <a:pt x="1" y="10800"/>
                </a:cubicBezTo>
                <a:cubicBezTo>
                  <a:pt x="10" y="7252"/>
                  <a:pt x="413" y="104"/>
                  <a:pt x="2332" y="104"/>
                </a:cubicBezTo>
                <a:close/>
              </a:path>
            </a:pathLst>
          </a:custGeom>
          <a:solidFill>
            <a:schemeClr val="bg1"/>
          </a:solidFill>
          <a:ln>
            <a:solidFill>
              <a:schemeClr val="tx1">
                <a:lumMod val="50000"/>
                <a:lumOff val="5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Acoustic Model</a:t>
            </a:r>
            <a:endParaRPr lang="zh-CN" altLang="en-US"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p:cNvSpPr txBox="1"/>
              <p:nvPr/>
            </p:nvSpPr>
            <p:spPr>
              <a:xfrm>
                <a:off x="9466810" y="2595832"/>
                <a:ext cx="826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e>
                          </m:d>
                        </m:e>
                        <m:sup>
                          <m:r>
                            <a:rPr lang="en-US" altLang="zh-CN" i="1">
                              <a:latin typeface="Cambria Math" panose="02040503050406030204" pitchFamily="18" charset="0"/>
                            </a:rPr>
                            <m:t>2</m:t>
                          </m:r>
                        </m:sup>
                      </m:sSup>
                    </m:oMath>
                  </m:oMathPara>
                </a14:m>
                <a:endParaRPr lang="zh-CN" altLang="en-US" dirty="0"/>
              </a:p>
            </p:txBody>
          </p:sp>
        </mc:Choice>
        <mc:Fallback xmlns="">
          <p:sp>
            <p:nvSpPr>
              <p:cNvPr id="31" name="文本框 30"/>
              <p:cNvSpPr txBox="1">
                <a:spLocks noRot="1" noChangeAspect="1" noMove="1" noResize="1" noEditPoints="1" noAdjustHandles="1" noChangeArrowheads="1" noChangeShapeType="1" noTextEdit="1"/>
              </p:cNvSpPr>
              <p:nvPr/>
            </p:nvSpPr>
            <p:spPr>
              <a:xfrm>
                <a:off x="9466810" y="2595832"/>
                <a:ext cx="826700" cy="276999"/>
              </a:xfrm>
              <a:prstGeom prst="rect">
                <a:avLst/>
              </a:prstGeom>
              <a:blipFill>
                <a:blip r:embed="rId6"/>
                <a:stretch>
                  <a:fillRect t="-4444" r="-1471"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9549366" y="3647628"/>
                <a:ext cx="600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oMath>
                  </m:oMathPara>
                </a14:m>
                <a:endParaRPr lang="zh-CN" altLang="en-US" dirty="0"/>
              </a:p>
            </p:txBody>
          </p:sp>
        </mc:Choice>
        <mc:Fallback xmlns="">
          <p:sp>
            <p:nvSpPr>
              <p:cNvPr id="32" name="文本框 31"/>
              <p:cNvSpPr txBox="1">
                <a:spLocks noRot="1" noChangeAspect="1" noMove="1" noResize="1" noEditPoints="1" noAdjustHandles="1" noChangeArrowheads="1" noChangeShapeType="1" noTextEdit="1"/>
              </p:cNvSpPr>
              <p:nvPr/>
            </p:nvSpPr>
            <p:spPr>
              <a:xfrm>
                <a:off x="9549366" y="3647628"/>
                <a:ext cx="600485" cy="276999"/>
              </a:xfrm>
              <a:prstGeom prst="rect">
                <a:avLst/>
              </a:prstGeom>
              <a:blipFill>
                <a:blip r:embed="rId7"/>
                <a:stretch>
                  <a:fillRect l="-8081" t="-2174" r="-14141"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9549366" y="4725736"/>
                <a:ext cx="10902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e>
                          </m:d>
                        </m:e>
                      </m:func>
                    </m:oMath>
                  </m:oMathPara>
                </a14:m>
                <a:endParaRPr lang="zh-CN" altLang="en-US" dirty="0"/>
              </a:p>
            </p:txBody>
          </p:sp>
        </mc:Choice>
        <mc:Fallback xmlns="">
          <p:sp>
            <p:nvSpPr>
              <p:cNvPr id="33" name="文本框 32"/>
              <p:cNvSpPr txBox="1">
                <a:spLocks noRot="1" noChangeAspect="1" noMove="1" noResize="1" noEditPoints="1" noAdjustHandles="1" noChangeArrowheads="1" noChangeShapeType="1" noTextEdit="1"/>
              </p:cNvSpPr>
              <p:nvPr/>
            </p:nvSpPr>
            <p:spPr>
              <a:xfrm>
                <a:off x="9549366" y="4725736"/>
                <a:ext cx="1090235" cy="276999"/>
              </a:xfrm>
              <a:prstGeom prst="rect">
                <a:avLst/>
              </a:prstGeom>
              <a:blipFill>
                <a:blip r:embed="rId8"/>
                <a:stretch>
                  <a:fillRect l="-7263" t="-2174"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4617" y="5711606"/>
                <a:ext cx="4981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oMath>
                  </m:oMathPara>
                </a14:m>
                <a:endParaRPr lang="zh-CN" altLang="en-US"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4617" y="5711606"/>
                <a:ext cx="498150" cy="276999"/>
              </a:xfrm>
              <a:prstGeom prst="rect">
                <a:avLst/>
              </a:prstGeom>
              <a:blipFill>
                <a:blip r:embed="rId11"/>
                <a:stretch>
                  <a:fillRect l="-6173" t="-4444" r="-17284" b="-37778"/>
                </a:stretch>
              </a:blipFill>
            </p:spPr>
            <p:txBody>
              <a:bodyPr/>
              <a:lstStyle/>
              <a:p>
                <a:r>
                  <a:rPr lang="zh-CN" altLang="en-US">
                    <a:noFill/>
                  </a:rPr>
                  <a:t> </a:t>
                </a:r>
              </a:p>
            </p:txBody>
          </p:sp>
        </mc:Fallback>
      </mc:AlternateContent>
      <p:cxnSp>
        <p:nvCxnSpPr>
          <p:cNvPr id="37" name="直接箭头连接符 36"/>
          <p:cNvCxnSpPr/>
          <p:nvPr/>
        </p:nvCxnSpPr>
        <p:spPr>
          <a:xfrm>
            <a:off x="8041625" y="1711471"/>
            <a:ext cx="649" cy="3623993"/>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639391" y="5324089"/>
            <a:ext cx="402987"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016225" y="1711470"/>
            <a:ext cx="1323579"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p:cNvSpPr txBox="1"/>
              <p:nvPr/>
            </p:nvSpPr>
            <p:spPr>
              <a:xfrm>
                <a:off x="7047075" y="2456419"/>
                <a:ext cx="1107033" cy="647293"/>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Energy</a:t>
                </a: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𝑒</m:t>
                          </m:r>
                        </m:e>
                        <m:sub>
                          <m:r>
                            <a:rPr lang="en-US" altLang="zh-CN" i="1">
                              <a:latin typeface="Cambria Math" panose="02040503050406030204" pitchFamily="18" charset="0"/>
                              <a:ea typeface="微软雅黑" panose="020B0503020204020204" pitchFamily="34" charset="-122"/>
                            </a:rPr>
                            <m:t>𝑡</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7047075" y="2456419"/>
                <a:ext cx="1107033" cy="647293"/>
              </a:xfrm>
              <a:prstGeom prst="rect">
                <a:avLst/>
              </a:prstGeom>
              <a:blipFill>
                <a:blip r:embed="rId12"/>
                <a:stretch>
                  <a:fillRect l="-4396"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6D4EAB97-8B36-4A54-AF92-5EE4AE1E1354}"/>
                  </a:ext>
                </a:extLst>
              </p:cNvPr>
              <p:cNvSpPr txBox="1"/>
              <p:nvPr/>
            </p:nvSpPr>
            <p:spPr>
              <a:xfrm>
                <a:off x="7740984" y="5733456"/>
                <a:ext cx="488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6D4EAB97-8B36-4A54-AF92-5EE4AE1E1354}"/>
                  </a:ext>
                </a:extLst>
              </p:cNvPr>
              <p:cNvSpPr txBox="1">
                <a:spLocks noRot="1" noChangeAspect="1" noMove="1" noResize="1" noEditPoints="1" noAdjustHandles="1" noChangeArrowheads="1" noChangeShapeType="1" noTextEdit="1"/>
              </p:cNvSpPr>
              <p:nvPr/>
            </p:nvSpPr>
            <p:spPr>
              <a:xfrm>
                <a:off x="7740984" y="5733456"/>
                <a:ext cx="488467" cy="276999"/>
              </a:xfrm>
              <a:prstGeom prst="rect">
                <a:avLst/>
              </a:prstGeom>
              <a:blipFill>
                <a:blip r:embed="rId13"/>
                <a:stretch>
                  <a:fillRect l="-6250" t="-4444" r="-17500"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22FA1DC-5CDD-4277-9F4B-4A6D1A6EBDED}"/>
                  </a:ext>
                </a:extLst>
              </p:cNvPr>
              <p:cNvSpPr txBox="1"/>
              <p:nvPr/>
            </p:nvSpPr>
            <p:spPr>
              <a:xfrm>
                <a:off x="5449474" y="5721717"/>
                <a:ext cx="1345305"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i="1">
                              <a:latin typeface="Cambria Math" panose="02040503050406030204" pitchFamily="18" charset="0"/>
                            </a:rPr>
                            <m:t>𝑡</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722FA1DC-5CDD-4277-9F4B-4A6D1A6EBDED}"/>
                  </a:ext>
                </a:extLst>
              </p:cNvPr>
              <p:cNvSpPr txBox="1">
                <a:spLocks noRot="1" noChangeAspect="1" noMove="1" noResize="1" noEditPoints="1" noAdjustHandles="1" noChangeArrowheads="1" noChangeShapeType="1" noTextEdit="1"/>
              </p:cNvSpPr>
              <p:nvPr/>
            </p:nvSpPr>
            <p:spPr>
              <a:xfrm>
                <a:off x="5449474" y="5721717"/>
                <a:ext cx="1345305" cy="830997"/>
              </a:xfrm>
              <a:prstGeom prst="rect">
                <a:avLst/>
              </a:prstGeom>
              <a:blipFill>
                <a:blip r:embed="rId14"/>
                <a:stretch>
                  <a:fillRect l="-3167" t="-1471" b="-11029"/>
                </a:stretch>
              </a:blipFill>
            </p:spPr>
            <p:txBody>
              <a:bodyPr/>
              <a:lstStyle/>
              <a:p>
                <a:r>
                  <a:rPr lang="zh-CN" altLang="en-US">
                    <a:noFill/>
                  </a:rPr>
                  <a:t> </a:t>
                </a:r>
              </a:p>
            </p:txBody>
          </p:sp>
        </mc:Fallback>
      </mc:AlternateContent>
      <p:cxnSp>
        <p:nvCxnSpPr>
          <p:cNvPr id="43" name="直接箭头连接符 42">
            <a:extLst>
              <a:ext uri="{FF2B5EF4-FFF2-40B4-BE49-F238E27FC236}">
                <a16:creationId xmlns:a16="http://schemas.microsoft.com/office/drawing/2014/main" id="{B50FC883-8E00-44D0-BCF2-3DBE86D2848E}"/>
              </a:ext>
            </a:extLst>
          </p:cNvPr>
          <p:cNvCxnSpPr/>
          <p:nvPr/>
        </p:nvCxnSpPr>
        <p:spPr>
          <a:xfrm flipH="1">
            <a:off x="5619033" y="5442681"/>
            <a:ext cx="75724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2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conversion - Sampling</a:t>
            </a:r>
            <a:endParaRPr lang="zh-CN" altLang="en-US" dirty="0"/>
          </a:p>
        </p:txBody>
      </p:sp>
      <p:sp>
        <p:nvSpPr>
          <p:cNvPr id="3" name="内容占位符 2"/>
          <p:cNvSpPr>
            <a:spLocks noGrp="1"/>
          </p:cNvSpPr>
          <p:nvPr>
            <p:ph idx="1"/>
          </p:nvPr>
        </p:nvSpPr>
        <p:spPr/>
        <p:txBody>
          <a:bodyPr/>
          <a:lstStyle/>
          <a:p>
            <a:r>
              <a:rPr lang="en-US" altLang="zh-CN" dirty="0"/>
              <a:t>Convert analogue signals in digital form</a:t>
            </a:r>
            <a:endParaRPr lang="zh-CN" altLang="en-US" dirty="0"/>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dirty="0"/>
          </a:p>
        </p:txBody>
      </p:sp>
      <p:pic>
        <p:nvPicPr>
          <p:cNvPr id="6" name="图片 5"/>
          <p:cNvPicPr>
            <a:picLocks noChangeAspect="1"/>
          </p:cNvPicPr>
          <p:nvPr/>
        </p:nvPicPr>
        <p:blipFill>
          <a:blip r:embed="rId3"/>
          <a:stretch>
            <a:fillRect/>
          </a:stretch>
        </p:blipFill>
        <p:spPr>
          <a:xfrm>
            <a:off x="203392" y="1870789"/>
            <a:ext cx="4157035" cy="1773354"/>
          </a:xfrm>
          <a:prstGeom prst="rect">
            <a:avLst/>
          </a:prstGeom>
        </p:spPr>
      </p:pic>
      <p:sp>
        <p:nvSpPr>
          <p:cNvPr id="9" name="矩形 8"/>
          <p:cNvSpPr/>
          <p:nvPr/>
        </p:nvSpPr>
        <p:spPr>
          <a:xfrm>
            <a:off x="2165687" y="1481392"/>
            <a:ext cx="1713802" cy="461665"/>
          </a:xfrm>
          <a:prstGeom prst="rect">
            <a:avLst/>
          </a:prstGeom>
        </p:spPr>
        <p:txBody>
          <a:bodyPr wrap="none">
            <a:spAutoFit/>
          </a:bodyPr>
          <a:lstStyle/>
          <a:p>
            <a:r>
              <a:rPr lang="en-US" altLang="zh-CN" sz="2400" dirty="0"/>
              <a:t>Microphone</a:t>
            </a:r>
            <a:endParaRPr lang="zh-CN" altLang="en-US" sz="2400" dirty="0"/>
          </a:p>
        </p:txBody>
      </p:sp>
      <p:cxnSp>
        <p:nvCxnSpPr>
          <p:cNvPr id="11" name="直接箭头连接符 10"/>
          <p:cNvCxnSpPr/>
          <p:nvPr/>
        </p:nvCxnSpPr>
        <p:spPr>
          <a:xfrm flipH="1">
            <a:off x="2305853" y="2003210"/>
            <a:ext cx="328552" cy="57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541" y="3726189"/>
            <a:ext cx="2144146" cy="830997"/>
          </a:xfrm>
          <a:prstGeom prst="rect">
            <a:avLst/>
          </a:prstGeom>
        </p:spPr>
        <p:txBody>
          <a:bodyPr wrap="square">
            <a:spAutoFit/>
          </a:bodyPr>
          <a:lstStyle/>
          <a:p>
            <a:pPr algn="ctr"/>
            <a:r>
              <a:rPr lang="en-US" altLang="zh-CN" sz="2400" dirty="0"/>
              <a:t>Sound pressure wave</a:t>
            </a:r>
            <a:endParaRPr lang="zh-CN" altLang="en-US" sz="2400" dirty="0"/>
          </a:p>
        </p:txBody>
      </p:sp>
      <p:sp>
        <p:nvSpPr>
          <p:cNvPr id="16" name="矩形 15"/>
          <p:cNvSpPr/>
          <p:nvPr/>
        </p:nvSpPr>
        <p:spPr>
          <a:xfrm>
            <a:off x="6130834" y="4467726"/>
            <a:ext cx="3373960" cy="707886"/>
          </a:xfrm>
          <a:prstGeom prst="rect">
            <a:avLst/>
          </a:prstGeom>
          <a:ln>
            <a:solidFill>
              <a:schemeClr val="tx1"/>
            </a:solidFill>
          </a:ln>
        </p:spPr>
        <p:txBody>
          <a:bodyPr wrap="square">
            <a:spAutoFit/>
          </a:bodyPr>
          <a:lstStyle/>
          <a:p>
            <a:r>
              <a:rPr lang="en-US" altLang="zh-CN" sz="2000" dirty="0"/>
              <a:t>Conversion from impulse train to discrete−time sequence</a:t>
            </a:r>
            <a:endParaRPr lang="zh-CN" altLang="en-US" sz="2000" dirty="0"/>
          </a:p>
        </p:txBody>
      </p:sp>
      <p:sp>
        <p:nvSpPr>
          <p:cNvPr id="17" name="圆角矩形 16"/>
          <p:cNvSpPr/>
          <p:nvPr/>
        </p:nvSpPr>
        <p:spPr>
          <a:xfrm>
            <a:off x="4395537" y="3256547"/>
            <a:ext cx="5309937" cy="2422358"/>
          </a:xfrm>
          <a:prstGeom prst="round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4780976" y="4513892"/>
                <a:ext cx="62517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rPr>
                        <m:t>⊗</m:t>
                      </m:r>
                    </m:oMath>
                  </m:oMathPara>
                </a14:m>
                <a:endParaRPr lang="zh-CN" altLang="en-US" sz="3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780976" y="4513892"/>
                <a:ext cx="625171" cy="615553"/>
              </a:xfrm>
              <a:prstGeom prst="rect">
                <a:avLst/>
              </a:prstGeom>
              <a:blipFill>
                <a:blip r:embed="rId4"/>
                <a:stretch>
                  <a:fillRect/>
                </a:stretch>
              </a:blipFill>
            </p:spPr>
            <p:txBody>
              <a:bodyPr/>
              <a:lstStyle/>
              <a:p>
                <a:r>
                  <a:rPr lang="zh-CN" altLang="en-US">
                    <a:noFill/>
                  </a:rPr>
                  <a:t> </a:t>
                </a:r>
              </a:p>
            </p:txBody>
          </p:sp>
        </mc:Fallback>
      </mc:AlternateContent>
      <p:cxnSp>
        <p:nvCxnSpPr>
          <p:cNvPr id="20" name="直接箭头连接符 19"/>
          <p:cNvCxnSpPr/>
          <p:nvPr/>
        </p:nvCxnSpPr>
        <p:spPr>
          <a:xfrm>
            <a:off x="5374063" y="4821669"/>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050826" y="4821668"/>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083044" y="3802707"/>
            <a:ext cx="10517" cy="7585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p:cNvSpPr txBox="1"/>
              <p:nvPr/>
            </p:nvSpPr>
            <p:spPr>
              <a:xfrm>
                <a:off x="2861566" y="4513892"/>
                <a:ext cx="1157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2861566" y="4513892"/>
                <a:ext cx="1157176" cy="492443"/>
              </a:xfrm>
              <a:prstGeom prst="rect">
                <a:avLst/>
              </a:prstGeom>
              <a:blipFill>
                <a:blip r:embed="rId5"/>
                <a:stretch>
                  <a:fillRect/>
                </a:stretch>
              </a:blipFill>
            </p:spPr>
            <p:txBody>
              <a:bodyPr/>
              <a:lstStyle/>
              <a:p>
                <a:r>
                  <a:rPr lang="zh-CN" altLang="en-US">
                    <a:noFill/>
                  </a:rPr>
                  <a:t> </a:t>
                </a:r>
              </a:p>
            </p:txBody>
          </p:sp>
        </mc:Fallback>
      </mc:AlternateContent>
      <p:cxnSp>
        <p:nvCxnSpPr>
          <p:cNvPr id="26" name="直接箭头连接符 25"/>
          <p:cNvCxnSpPr/>
          <p:nvPr/>
        </p:nvCxnSpPr>
        <p:spPr>
          <a:xfrm>
            <a:off x="3358264" y="3017010"/>
            <a:ext cx="1" cy="13446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4640212" y="3342110"/>
                <a:ext cx="1004442"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𝑠</m:t>
                          </m:r>
                        </m:e>
                        <m:sub>
                          <m:r>
                            <a:rPr lang="en-US" altLang="zh-CN" sz="2800" b="0" i="1" smtClean="0">
                              <a:latin typeface="Cambria Math" panose="02040503050406030204" pitchFamily="18" charset="0"/>
                            </a:rPr>
                            <m:t>𝑝</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640212" y="3342110"/>
                <a:ext cx="1004442" cy="46410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5212998" y="4964594"/>
                <a:ext cx="8633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5212998" y="4964594"/>
                <a:ext cx="863313" cy="369332"/>
              </a:xfrm>
              <a:prstGeom prst="rect">
                <a:avLst/>
              </a:prstGeom>
              <a:blipFill>
                <a:blip r:embed="rId7"/>
                <a:stretch>
                  <a:fillRect l="-4225" r="-12676" b="-34426"/>
                </a:stretch>
              </a:blipFill>
            </p:spPr>
            <p:txBody>
              <a:bodyPr/>
              <a:lstStyle/>
              <a:p>
                <a:r>
                  <a:rPr lang="zh-CN" altLang="en-US">
                    <a:noFill/>
                  </a:rPr>
                  <a:t> </a:t>
                </a:r>
              </a:p>
            </p:txBody>
          </p:sp>
        </mc:Fallback>
      </mc:AlternateContent>
      <p:cxnSp>
        <p:nvCxnSpPr>
          <p:cNvPr id="30" name="直接箭头连接符 29"/>
          <p:cNvCxnSpPr/>
          <p:nvPr/>
        </p:nvCxnSpPr>
        <p:spPr>
          <a:xfrm>
            <a:off x="9530623" y="4783594"/>
            <a:ext cx="72468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本框 30"/>
              <p:cNvSpPr txBox="1"/>
              <p:nvPr/>
            </p:nvSpPr>
            <p:spPr>
              <a:xfrm>
                <a:off x="10267025" y="4505543"/>
                <a:ext cx="9851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𝑑</m:t>
                          </m:r>
                        </m:sub>
                      </m:sSub>
                      <m:r>
                        <a:rPr lang="en-US" altLang="zh-CN" sz="3200" b="0" i="1" smtClean="0">
                          <a:latin typeface="Cambria Math" panose="02040503050406030204" pitchFamily="18" charset="0"/>
                        </a:rPr>
                        <m:t>]</m:t>
                      </m:r>
                    </m:oMath>
                  </m:oMathPara>
                </a14:m>
                <a:endParaRPr lang="zh-CN" altLang="en-US" sz="32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10267025" y="4505543"/>
                <a:ext cx="985141" cy="492443"/>
              </a:xfrm>
              <a:prstGeom prst="rect">
                <a:avLst/>
              </a:prstGeom>
              <a:blipFill>
                <a:blip r:embed="rId8"/>
                <a:stretch>
                  <a:fillRect/>
                </a:stretch>
              </a:blipFill>
            </p:spPr>
            <p:txBody>
              <a:bodyPr/>
              <a:lstStyle/>
              <a:p>
                <a:r>
                  <a:rPr lang="zh-CN" altLang="en-US">
                    <a:noFill/>
                  </a:rPr>
                  <a:t> </a:t>
                </a:r>
              </a:p>
            </p:txBody>
          </p:sp>
        </mc:Fallback>
      </mc:AlternateContent>
      <p:cxnSp>
        <p:nvCxnSpPr>
          <p:cNvPr id="33" name="直接连接符 32"/>
          <p:cNvCxnSpPr/>
          <p:nvPr/>
        </p:nvCxnSpPr>
        <p:spPr>
          <a:xfrm>
            <a:off x="2260894" y="6472513"/>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4419228" y="6070394"/>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4419228" y="6070394"/>
                <a:ext cx="504625" cy="461665"/>
              </a:xfrm>
              <a:prstGeom prst="rect">
                <a:avLst/>
              </a:prstGeom>
              <a:blipFill>
                <a:blip r:embed="rId9"/>
                <a:stretch>
                  <a:fillRect/>
                </a:stretch>
              </a:blipFill>
            </p:spPr>
            <p:txBody>
              <a:bodyPr/>
              <a:lstStyle/>
              <a:p>
                <a:r>
                  <a:rPr lang="zh-CN" altLang="en-US">
                    <a:noFill/>
                  </a:rPr>
                  <a:t> </a:t>
                </a:r>
              </a:p>
            </p:txBody>
          </p:sp>
        </mc:Fallback>
      </mc:AlternateContent>
      <p:sp>
        <p:nvSpPr>
          <p:cNvPr id="37" name="任意多边形 36"/>
          <p:cNvSpPr/>
          <p:nvPr/>
        </p:nvSpPr>
        <p:spPr>
          <a:xfrm>
            <a:off x="2342147" y="5688763"/>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4900904" y="6426106"/>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p:cNvSpPr/>
              <p:nvPr/>
            </p:nvSpPr>
            <p:spPr>
              <a:xfrm>
                <a:off x="7066411" y="6028807"/>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7066411" y="6028807"/>
                <a:ext cx="504625" cy="461665"/>
              </a:xfrm>
              <a:prstGeom prst="rect">
                <a:avLst/>
              </a:prstGeom>
              <a:blipFill>
                <a:blip r:embed="rId10"/>
                <a:stretch>
                  <a:fillRect/>
                </a:stretch>
              </a:blipFill>
            </p:spPr>
            <p:txBody>
              <a:bodyPr/>
              <a:lstStyle/>
              <a:p>
                <a:r>
                  <a:rPr lang="zh-CN" altLang="en-US">
                    <a:noFill/>
                  </a:rPr>
                  <a:t> </a:t>
                </a:r>
              </a:p>
            </p:txBody>
          </p:sp>
        </mc:Fallback>
      </mc:AlternateContent>
      <p:sp>
        <p:nvSpPr>
          <p:cNvPr id="42" name="任意多边形 41"/>
          <p:cNvSpPr/>
          <p:nvPr/>
        </p:nvSpPr>
        <p:spPr>
          <a:xfrm>
            <a:off x="4982157"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5116746"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530724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5490126" y="5882640"/>
            <a:ext cx="0" cy="5326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5671240" y="601218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5855886" y="6094264"/>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046386" y="5996940"/>
            <a:ext cx="0" cy="41392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622926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6419766" y="5642356"/>
            <a:ext cx="0" cy="7729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610266" y="5678905"/>
            <a:ext cx="0" cy="74720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6006" y="5783580"/>
            <a:ext cx="0" cy="62728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015916" y="5129445"/>
            <a:ext cx="342348" cy="75319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29" idx="2"/>
          </p:cNvCxnSpPr>
          <p:nvPr/>
        </p:nvCxnSpPr>
        <p:spPr>
          <a:xfrm>
            <a:off x="5644655" y="5333926"/>
            <a:ext cx="26585" cy="54871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450942" y="6426106"/>
            <a:ext cx="2194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矩形 73"/>
              <p:cNvSpPr/>
              <p:nvPr/>
            </p:nvSpPr>
            <p:spPr>
              <a:xfrm>
                <a:off x="10618018" y="6079809"/>
                <a:ext cx="50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i="1">
                              <a:latin typeface="Cambria Math" panose="02040503050406030204" pitchFamily="18" charset="0"/>
                            </a:rPr>
                            <m:t>𝑐</m:t>
                          </m:r>
                        </m:sub>
                      </m:sSub>
                    </m:oMath>
                  </m:oMathPara>
                </a14:m>
                <a:endParaRPr lang="zh-CN" altLang="en-US" sz="2400" dirty="0"/>
              </a:p>
            </p:txBody>
          </p:sp>
        </mc:Choice>
        <mc:Fallback xmlns="">
          <p:sp>
            <p:nvSpPr>
              <p:cNvPr id="74" name="矩形 73"/>
              <p:cNvSpPr>
                <a:spLocks noRot="1" noChangeAspect="1" noMove="1" noResize="1" noEditPoints="1" noAdjustHandles="1" noChangeArrowheads="1" noChangeShapeType="1" noTextEdit="1"/>
              </p:cNvSpPr>
              <p:nvPr/>
            </p:nvSpPr>
            <p:spPr>
              <a:xfrm>
                <a:off x="10618018" y="6079809"/>
                <a:ext cx="504625" cy="461665"/>
              </a:xfrm>
              <a:prstGeom prst="rect">
                <a:avLst/>
              </a:prstGeom>
              <a:blipFill>
                <a:blip r:embed="rId11"/>
                <a:stretch>
                  <a:fillRect/>
                </a:stretch>
              </a:blipFill>
            </p:spPr>
            <p:txBody>
              <a:bodyPr/>
              <a:lstStyle/>
              <a:p>
                <a:r>
                  <a:rPr lang="zh-CN" altLang="en-US">
                    <a:noFill/>
                  </a:rPr>
                  <a:t> </a:t>
                </a:r>
              </a:p>
            </p:txBody>
          </p:sp>
        </mc:Fallback>
      </mc:AlternateContent>
      <p:sp>
        <p:nvSpPr>
          <p:cNvPr id="75" name="任意多边形 74"/>
          <p:cNvSpPr/>
          <p:nvPr/>
        </p:nvSpPr>
        <p:spPr>
          <a:xfrm>
            <a:off x="8532195" y="5642356"/>
            <a:ext cx="1957137" cy="519531"/>
          </a:xfrm>
          <a:custGeom>
            <a:avLst/>
            <a:gdLst>
              <a:gd name="connsiteX0" fmla="*/ 0 w 1957137"/>
              <a:gd name="connsiteY0" fmla="*/ 519531 h 519531"/>
              <a:gd name="connsiteX1" fmla="*/ 401053 w 1957137"/>
              <a:gd name="connsiteY1" fmla="*/ 198689 h 519531"/>
              <a:gd name="connsiteX2" fmla="*/ 914400 w 1957137"/>
              <a:gd name="connsiteY2" fmla="*/ 471405 h 519531"/>
              <a:gd name="connsiteX3" fmla="*/ 1395664 w 1957137"/>
              <a:gd name="connsiteY3" fmla="*/ 6184 h 519531"/>
              <a:gd name="connsiteX4" fmla="*/ 1957137 w 1957137"/>
              <a:gd name="connsiteY4" fmla="*/ 246815 h 519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137" h="519531">
                <a:moveTo>
                  <a:pt x="0" y="519531"/>
                </a:moveTo>
                <a:cubicBezTo>
                  <a:pt x="124326" y="363120"/>
                  <a:pt x="248653" y="206710"/>
                  <a:pt x="401053" y="198689"/>
                </a:cubicBezTo>
                <a:cubicBezTo>
                  <a:pt x="553453" y="190668"/>
                  <a:pt x="748632" y="503489"/>
                  <a:pt x="914400" y="471405"/>
                </a:cubicBezTo>
                <a:cubicBezTo>
                  <a:pt x="1080168" y="439321"/>
                  <a:pt x="1221875" y="43616"/>
                  <a:pt x="1395664" y="6184"/>
                </a:cubicBezTo>
                <a:cubicBezTo>
                  <a:pt x="1569454" y="-31248"/>
                  <a:pt x="1763295" y="107783"/>
                  <a:pt x="1957137" y="246815"/>
                </a:cubicBezTo>
              </a:path>
            </a:pathLst>
          </a:cu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p:cNvCxnSpPr/>
          <p:nvPr/>
        </p:nvCxnSpPr>
        <p:spPr>
          <a:xfrm flipV="1">
            <a:off x="8666784"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885728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040164" y="5882640"/>
            <a:ext cx="0" cy="53261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221278" y="601218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9405924" y="6094264"/>
            <a:ext cx="0" cy="33184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596424" y="5996940"/>
            <a:ext cx="0" cy="41392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977930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9969804" y="5642356"/>
            <a:ext cx="0" cy="7729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10160304" y="5678905"/>
            <a:ext cx="0" cy="7472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10366044" y="5783580"/>
            <a:ext cx="0" cy="6272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8641895" y="59905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8831875" y="5840865"/>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9016226" y="584893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9193294" y="598308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a:off x="9383297" y="609330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9567479" y="597407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9754655" y="5753101"/>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9942229" y="5630238"/>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10127647" y="56550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10343184" y="5770247"/>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p:cNvCxnSpPr/>
          <p:nvPr/>
        </p:nvCxnSpPr>
        <p:spPr>
          <a:xfrm flipV="1">
            <a:off x="5904147"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609464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6277527" y="3437006"/>
            <a:ext cx="0" cy="33623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6458641" y="3437006"/>
            <a:ext cx="0" cy="3318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6643287" y="3437006"/>
            <a:ext cx="0" cy="3318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V="1">
            <a:off x="683378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flipV="1">
            <a:off x="7016667" y="3436620"/>
            <a:ext cx="0" cy="33223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V="1">
            <a:off x="7207167" y="3436620"/>
            <a:ext cx="0" cy="3290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p:nvPr/>
        </p:nvCxnSpPr>
        <p:spPr>
          <a:xfrm flipV="1">
            <a:off x="7397667" y="3436620"/>
            <a:ext cx="0" cy="33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flipV="1">
            <a:off x="7603407" y="3429000"/>
            <a:ext cx="0" cy="339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5671240" y="3781454"/>
            <a:ext cx="21947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7277100" y="393954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7223760" y="3939540"/>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7603407" y="3939540"/>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7397667"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H="1" flipV="1">
            <a:off x="7604955" y="3784686"/>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矩形 181"/>
              <p:cNvSpPr/>
              <p:nvPr/>
            </p:nvSpPr>
            <p:spPr>
              <a:xfrm>
                <a:off x="7801240" y="3726189"/>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2" name="矩形 181"/>
              <p:cNvSpPr>
                <a:spLocks noRot="1" noChangeAspect="1" noMove="1" noResize="1" noEditPoints="1" noAdjustHandles="1" noChangeArrowheads="1" noChangeShapeType="1" noTextEdit="1"/>
              </p:cNvSpPr>
              <p:nvPr/>
            </p:nvSpPr>
            <p:spPr>
              <a:xfrm>
                <a:off x="7801240" y="3726189"/>
                <a:ext cx="517642" cy="461665"/>
              </a:xfrm>
              <a:prstGeom prst="rect">
                <a:avLst/>
              </a:prstGeom>
              <a:blipFill>
                <a:blip r:embed="rId12"/>
                <a:stretch>
                  <a:fillRect/>
                </a:stretch>
              </a:blipFill>
            </p:spPr>
            <p:txBody>
              <a:bodyPr/>
              <a:lstStyle/>
              <a:p>
                <a:r>
                  <a:rPr lang="zh-CN" altLang="en-US">
                    <a:noFill/>
                  </a:rPr>
                  <a:t> </a:t>
                </a:r>
              </a:p>
            </p:txBody>
          </p:sp>
        </mc:Fallback>
      </mc:AlternateContent>
      <p:cxnSp>
        <p:nvCxnSpPr>
          <p:cNvPr id="183" name="直接连接符 182"/>
          <p:cNvCxnSpPr/>
          <p:nvPr/>
        </p:nvCxnSpPr>
        <p:spPr>
          <a:xfrm>
            <a:off x="10048162" y="6601358"/>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9994822" y="6601358"/>
            <a:ext cx="173907"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10374469" y="6601358"/>
            <a:ext cx="173907" cy="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flipH="1" flipV="1">
            <a:off x="10168729"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flipH="1" flipV="1">
            <a:off x="10376017" y="6446504"/>
            <a:ext cx="3175" cy="29591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矩形 187"/>
              <p:cNvSpPr/>
              <p:nvPr/>
            </p:nvSpPr>
            <p:spPr>
              <a:xfrm>
                <a:off x="10572302" y="6388007"/>
                <a:ext cx="5176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m:rPr>
                              <m:sty m:val="p"/>
                            </m:rPr>
                            <a:rPr lang="en-US" altLang="zh-CN" sz="2400" i="1" smtClean="0">
                              <a:latin typeface="Cambria Math" panose="02040503050406030204" pitchFamily="18" charset="0"/>
                            </a:rPr>
                            <m:t>s</m:t>
                          </m:r>
                        </m:sub>
                      </m:sSub>
                    </m:oMath>
                  </m:oMathPara>
                </a14:m>
                <a:endParaRPr lang="zh-CN" altLang="en-US" sz="2400" dirty="0"/>
              </a:p>
            </p:txBody>
          </p:sp>
        </mc:Choice>
        <mc:Fallback xmlns="">
          <p:sp>
            <p:nvSpPr>
              <p:cNvPr id="188" name="矩形 187"/>
              <p:cNvSpPr>
                <a:spLocks noRot="1" noChangeAspect="1" noMove="1" noResize="1" noEditPoints="1" noAdjustHandles="1" noChangeArrowheads="1" noChangeShapeType="1" noTextEdit="1"/>
              </p:cNvSpPr>
              <p:nvPr/>
            </p:nvSpPr>
            <p:spPr>
              <a:xfrm>
                <a:off x="10572302" y="6388007"/>
                <a:ext cx="517642" cy="461665"/>
              </a:xfrm>
              <a:prstGeom prst="rect">
                <a:avLst/>
              </a:prstGeom>
              <a:blipFill>
                <a:blip r:embed="rId13"/>
                <a:stretch>
                  <a:fillRect/>
                </a:stretch>
              </a:blipFill>
            </p:spPr>
            <p:txBody>
              <a:bodyPr/>
              <a:lstStyle/>
              <a:p>
                <a:r>
                  <a:rPr lang="zh-CN" altLang="en-US">
                    <a:noFill/>
                  </a:rPr>
                  <a:t> </a:t>
                </a:r>
              </a:p>
            </p:txBody>
          </p:sp>
        </mc:Fallback>
      </mc:AlternateContent>
      <p:grpSp>
        <p:nvGrpSpPr>
          <p:cNvPr id="195" name="组合 194"/>
          <p:cNvGrpSpPr/>
          <p:nvPr/>
        </p:nvGrpSpPr>
        <p:grpSpPr>
          <a:xfrm rot="5400000">
            <a:off x="7553605" y="3413214"/>
            <a:ext cx="339559" cy="380492"/>
            <a:chOff x="8647977" y="2280394"/>
            <a:chExt cx="339559" cy="380492"/>
          </a:xfrm>
        </p:grpSpPr>
        <p:cxnSp>
          <p:nvCxnSpPr>
            <p:cNvPr id="189" name="直接连接符 188"/>
            <p:cNvCxnSpPr/>
            <p:nvPr/>
          </p:nvCxnSpPr>
          <p:spPr>
            <a:xfrm rot="16200000">
              <a:off x="8817757" y="2265469"/>
              <a:ext cx="0" cy="33955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16200000">
              <a:off x="8457732" y="2470640"/>
              <a:ext cx="380492" cy="0"/>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0" name="矩形 199"/>
              <p:cNvSpPr/>
              <p:nvPr/>
            </p:nvSpPr>
            <p:spPr>
              <a:xfrm>
                <a:off x="7724491" y="3385753"/>
                <a:ext cx="3850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1</m:t>
                      </m:r>
                    </m:oMath>
                  </m:oMathPara>
                </a14:m>
                <a:endParaRPr lang="zh-CN" altLang="en-US" sz="2000" dirty="0"/>
              </a:p>
            </p:txBody>
          </p:sp>
        </mc:Choice>
        <mc:Fallback xmlns="">
          <p:sp>
            <p:nvSpPr>
              <p:cNvPr id="200" name="矩形 199"/>
              <p:cNvSpPr>
                <a:spLocks noRot="1" noChangeAspect="1" noMove="1" noResize="1" noEditPoints="1" noAdjustHandles="1" noChangeArrowheads="1" noChangeShapeType="1" noTextEdit="1"/>
              </p:cNvSpPr>
              <p:nvPr/>
            </p:nvSpPr>
            <p:spPr>
              <a:xfrm>
                <a:off x="7724491" y="3385753"/>
                <a:ext cx="385041" cy="400110"/>
              </a:xfrm>
              <a:prstGeom prst="rect">
                <a:avLst/>
              </a:prstGeom>
              <a:blipFill>
                <a:blip r:embed="rId14"/>
                <a:stretch>
                  <a:fillRect/>
                </a:stretch>
              </a:blipFill>
            </p:spPr>
            <p:txBody>
              <a:bodyPr/>
              <a:lstStyle/>
              <a:p>
                <a:r>
                  <a:rPr lang="zh-CN" altLang="en-US">
                    <a:noFill/>
                  </a:rPr>
                  <a:t> </a:t>
                </a:r>
              </a:p>
            </p:txBody>
          </p:sp>
        </mc:Fallback>
      </mc:AlternateContent>
      <p:cxnSp>
        <p:nvCxnSpPr>
          <p:cNvPr id="201" name="直接箭头连接符 200"/>
          <p:cNvCxnSpPr/>
          <p:nvPr/>
        </p:nvCxnSpPr>
        <p:spPr>
          <a:xfrm flipH="1">
            <a:off x="10461422" y="5122865"/>
            <a:ext cx="61513" cy="4453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537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Feature normalization</a:t>
            </a:r>
            <a:endParaRPr lang="zh-CN" altLang="en-US" dirty="0"/>
          </a:p>
        </p:txBody>
      </p:sp>
      <p:sp>
        <p:nvSpPr>
          <p:cNvPr id="3" name="内容占位符 2"/>
          <p:cNvSpPr>
            <a:spLocks noGrp="1"/>
          </p:cNvSpPr>
          <p:nvPr>
            <p:ph idx="1"/>
          </p:nvPr>
        </p:nvSpPr>
        <p:spPr/>
        <p:txBody>
          <a:bodyPr>
            <a:noAutofit/>
          </a:bodyPr>
          <a:lstStyle/>
          <a:p>
            <a:r>
              <a:rPr lang="en-US" altLang="zh-CN" dirty="0"/>
              <a:t>Basic Idea: Transform the features to reduce mismatch between training and test</a:t>
            </a:r>
          </a:p>
          <a:p>
            <a:r>
              <a:rPr lang="en-US" altLang="zh-CN" dirty="0" err="1"/>
              <a:t>Cepstral</a:t>
            </a:r>
            <a:r>
              <a:rPr lang="en-US" altLang="zh-CN" dirty="0"/>
              <a:t> Mean Normalization (CMN): subtract the average feature value from each feature, so each feature has a mean value of 0. makes features robust to some linear filtering of the signal (channel variation)</a:t>
            </a:r>
          </a:p>
          <a:p>
            <a:r>
              <a:rPr lang="fr-FR" altLang="zh-CN" dirty="0"/>
              <a:t>Cepstral Variance Normalisation (CVN): Divide feature vector </a:t>
            </a:r>
            <a:r>
              <a:rPr lang="en-US" altLang="zh-CN" dirty="0"/>
              <a:t>by standard deviation of feature vectors, so each feature vector element has a variance of 1</a:t>
            </a:r>
          </a:p>
          <a:p>
            <a:r>
              <a:rPr lang="en-US" altLang="zh-CN" dirty="0" err="1"/>
              <a:t>Cepstral</a:t>
            </a:r>
            <a:r>
              <a:rPr lang="en-US" altLang="zh-CN" dirty="0"/>
              <a:t> mean and variance normalization, CMN/CVN:</a:t>
            </a:r>
          </a:p>
          <a:p>
            <a:endParaRPr lang="en-US" altLang="zh-CN" dirty="0"/>
          </a:p>
          <a:p>
            <a:endParaRPr lang="en-US" altLang="zh-CN" dirty="0"/>
          </a:p>
          <a:p>
            <a:r>
              <a:rPr lang="en-US" altLang="zh-CN" dirty="0"/>
              <a:t>Compute mean and variance statistics over longest available segments with the same speaker/channel</a:t>
            </a:r>
          </a:p>
          <a:p>
            <a:r>
              <a:rPr lang="en-US" altLang="zh-CN" dirty="0"/>
              <a:t>Real time normalization: compute a moving average</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60</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4631288" y="4146884"/>
                <a:ext cx="2999091" cy="783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𝜇</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num>
                        <m:den>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𝒚</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e>
                          </m:d>
                        </m:den>
                      </m:f>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631288" y="4146884"/>
                <a:ext cx="2999091" cy="78399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6859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We start with a speech signal </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en-US" altLang="zh-CN" dirty="0"/>
                  <a:t>, we'll assume sampled at 16kHz.</a:t>
                </a:r>
              </a:p>
              <a:p>
                <a:r>
                  <a:rPr lang="en-US" altLang="zh-CN" dirty="0"/>
                  <a:t>1. Frame the signal into 20-40 </a:t>
                </a:r>
                <a:r>
                  <a:rPr lang="en-US" altLang="zh-CN" dirty="0" err="1"/>
                  <a:t>ms</a:t>
                </a:r>
                <a:r>
                  <a:rPr lang="en-US" altLang="zh-CN" dirty="0"/>
                  <a:t> frames. 25ms is standard. Frame step is usually 10ms. </a:t>
                </a:r>
              </a:p>
              <a:p>
                <a:pPr lvl="1"/>
                <a:r>
                  <a:rPr lang="en-US" altLang="zh-CN" dirty="0"/>
                  <a:t>0.025*16000 = 400 samples</a:t>
                </a:r>
              </a:p>
              <a:p>
                <a:pPr lvl="1"/>
                <a:r>
                  <a:rPr lang="en-US" altLang="zh-CN" dirty="0"/>
                  <a:t> Denote the </a:t>
                </a:r>
                <a14:m>
                  <m:oMath xmlns:m="http://schemas.openxmlformats.org/officeDocument/2006/math">
                    <m:r>
                      <a:rPr lang="en-US" altLang="zh-CN" i="1" dirty="0">
                        <a:latin typeface="Cambria Math" panose="02040503050406030204" pitchFamily="18" charset="0"/>
                      </a:rPr>
                      <m:t>𝑖</m:t>
                    </m:r>
                  </m:oMath>
                </a14:m>
                <a:r>
                  <a:rPr lang="en-US" altLang="zh-CN" dirty="0" err="1"/>
                  <a:t>-th</a:t>
                </a:r>
                <a:r>
                  <a:rPr lang="en-US" altLang="zh-CN" dirty="0"/>
                  <a:t> frame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𝑠</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r>
                  <a:rPr lang="en-US" altLang="zh-CN" dirty="0"/>
                  <a:t> , where </a:t>
                </a:r>
                <a14:m>
                  <m:oMath xmlns:m="http://schemas.openxmlformats.org/officeDocument/2006/math">
                    <m:r>
                      <a:rPr lang="en-US" altLang="zh-CN" i="1" dirty="0">
                        <a:latin typeface="Cambria Math" panose="02040503050406030204" pitchFamily="18" charset="0"/>
                      </a:rPr>
                      <m:t>𝑛</m:t>
                    </m:r>
                  </m:oMath>
                </a14:m>
                <a:r>
                  <a:rPr lang="en-US" altLang="zh-CN" dirty="0"/>
                  <a:t> ranges over 1-400</a:t>
                </a:r>
              </a:p>
              <a:p>
                <a:r>
                  <a:rPr lang="en-US" altLang="zh-CN" dirty="0"/>
                  <a:t>2. Take the Discrete Fourier Transform of the frame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𝑠</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DFT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e>
                    </m:d>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r>
                  <a:rPr lang="en-US" altLang="zh-CN" dirty="0"/>
                  <a:t>, </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dirty="0"/>
                  <a:t> is a hamming window with 400 length, </a:t>
                </a:r>
                <a14:m>
                  <m:oMath xmlns:m="http://schemas.openxmlformats.org/officeDocument/2006/math">
                    <m:r>
                      <a:rPr lang="en-US" altLang="zh-CN" i="1" dirty="0" smtClean="0">
                        <a:latin typeface="Cambria Math" panose="02040503050406030204" pitchFamily="18" charset="0"/>
                      </a:rPr>
                      <m:t>𝐾</m:t>
                    </m:r>
                  </m:oMath>
                </a14:m>
                <a:r>
                  <a:rPr lang="en-US" altLang="zh-CN" dirty="0"/>
                  <a:t> is the length of DFT (e.g. 512)</a:t>
                </a:r>
              </a:p>
              <a:p>
                <a:pPr lvl="1"/>
                <a:r>
                  <a:rPr lang="en-US" altLang="zh-CN" dirty="0"/>
                  <a:t>The power spectrum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𝑃</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𝑖</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𝑘</m:t>
                                </m:r>
                              </m:e>
                            </m:d>
                          </m:e>
                        </m:d>
                      </m:e>
                      <m:sup>
                        <m:r>
                          <a:rPr lang="en-US" altLang="zh-CN" b="0" i="1" dirty="0" smtClean="0">
                            <a:latin typeface="Cambria Math" panose="02040503050406030204" pitchFamily="18" charset="0"/>
                          </a:rPr>
                          <m:t>2</m:t>
                        </m:r>
                      </m:sup>
                    </m:sSup>
                  </m:oMath>
                </a14:m>
                <a:endParaRPr lang="en-US" altLang="zh-CN" dirty="0"/>
              </a:p>
              <a:p>
                <a:pPr lvl="1"/>
                <a:r>
                  <a:rPr lang="en-US" altLang="zh-CN" dirty="0"/>
                  <a:t>We would generally perform a 512 point FFT and keep only the first 257 </a:t>
                </a:r>
                <a:r>
                  <a:rPr lang="en-US" altLang="zh-CN" dirty="0" err="1"/>
                  <a:t>coefficents</a:t>
                </a:r>
                <a:endParaRPr lang="en-US" altLang="zh-CN"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61</a:t>
            </a:fld>
            <a:endParaRPr lang="en-US" altLang="zh-TW" dirty="0"/>
          </a:p>
        </p:txBody>
      </p:sp>
    </p:spTree>
    <p:extLst>
      <p:ext uri="{BB962C8B-B14F-4D97-AF65-F5344CB8AC3E}">
        <p14:creationId xmlns:p14="http://schemas.microsoft.com/office/powerpoint/2010/main" val="1756151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0C8A1-E6AD-4EEC-BE46-3BD30608A28A}"/>
              </a:ext>
            </a:extLst>
          </p:cNvPr>
          <p:cNvSpPr>
            <a:spLocks noGrp="1"/>
          </p:cNvSpPr>
          <p:nvPr>
            <p:ph type="title"/>
          </p:nvPr>
        </p:nvSpPr>
        <p:spPr/>
        <p:txBody>
          <a:bodyPr/>
          <a:lstStyle/>
          <a:p>
            <a:r>
              <a:rPr lang="en-US" altLang="zh-CN" dirty="0"/>
              <a:t>An example of MFCC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A6EC0C-0ACA-4E2B-BBDD-BEDE8FFB9AE4}"/>
                  </a:ext>
                </a:extLst>
              </p:cNvPr>
              <p:cNvSpPr>
                <a:spLocks noGrp="1"/>
              </p:cNvSpPr>
              <p:nvPr>
                <p:ph idx="1"/>
              </p:nvPr>
            </p:nvSpPr>
            <p:spPr/>
            <p:txBody>
              <a:bodyPr/>
              <a:lstStyle/>
              <a:p>
                <a:r>
                  <a:rPr lang="en-US" altLang="zh-CN" dirty="0"/>
                  <a:t>3. Compute the Mel-Filter Bank</a:t>
                </a:r>
              </a:p>
              <a:p>
                <a:pPr lvl="1"/>
                <a:r>
                  <a:rPr lang="en-US" altLang="zh-CN" dirty="0"/>
                  <a:t>This is a set of 20-40 (26 is standard) triangular filters that are applied to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a:t>
                </a:r>
              </a:p>
              <a:p>
                <a:pPr lvl="1"/>
                <a:r>
                  <a:rPr lang="en-US" altLang="zh-CN" dirty="0"/>
                  <a:t>Multiply each </a:t>
                </a:r>
                <a:r>
                  <a:rPr lang="en-US" altLang="zh-CN" dirty="0" err="1"/>
                  <a:t>filterbank</a:t>
                </a:r>
                <a:r>
                  <a:rPr lang="en-US" altLang="zh-CN" dirty="0"/>
                  <a:t> with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𝑃</m:t>
                        </m:r>
                      </m:e>
                      <m:sub>
                        <m:r>
                          <a:rPr lang="en-US" altLang="zh-CN" i="1" dirty="0">
                            <a:latin typeface="Cambria Math" panose="02040503050406030204" pitchFamily="18" charset="0"/>
                          </a:rPr>
                          <m:t>𝑖</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𝑘</m:t>
                        </m:r>
                      </m:e>
                    </m:d>
                  </m:oMath>
                </a14:m>
                <a:r>
                  <a:rPr lang="en-US" altLang="zh-CN" dirty="0"/>
                  <a:t> , then add up the </a:t>
                </a:r>
                <a:r>
                  <a:rPr lang="en-US" altLang="zh-CN" dirty="0" err="1"/>
                  <a:t>coefficents</a:t>
                </a:r>
                <a:endParaRPr lang="en-US" altLang="zh-CN" dirty="0"/>
              </a:p>
              <a:p>
                <a:pPr lvl="1"/>
                <a:r>
                  <a:rPr lang="en-US" altLang="zh-CN" dirty="0"/>
                  <a:t>26 numbers are left indicating of how much energy was in each </a:t>
                </a:r>
                <a:r>
                  <a:rPr lang="en-US" altLang="zh-CN" dirty="0" err="1"/>
                  <a:t>filterbank</a:t>
                </a:r>
                <a:r>
                  <a:rPr lang="en-US" altLang="zh-CN" dirty="0"/>
                  <a:t>.</a:t>
                </a:r>
              </a:p>
              <a:p>
                <a:r>
                  <a:rPr lang="en-US" altLang="zh-CN" dirty="0"/>
                  <a:t>4. Take the log of each of the 26 energies</a:t>
                </a:r>
              </a:p>
              <a:p>
                <a:r>
                  <a:rPr lang="en-US" altLang="zh-CN" dirty="0"/>
                  <a:t>5. Take the Discrete Cosine Transform (DCT) of the 26 log </a:t>
                </a:r>
                <a:r>
                  <a:rPr lang="en-US" altLang="zh-CN" dirty="0" err="1"/>
                  <a:t>filterbank</a:t>
                </a:r>
                <a:r>
                  <a:rPr lang="en-US" altLang="zh-CN" dirty="0"/>
                  <a:t> energies to give 26 cepstral </a:t>
                </a:r>
                <a:r>
                  <a:rPr lang="en-US" altLang="zh-CN" dirty="0" err="1"/>
                  <a:t>coefficents</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en-US" altLang="zh-CN" dirty="0"/>
                  <a:t>. For ASR, only the lower 12 of the 26 coefficients are kept.</a:t>
                </a:r>
              </a:p>
              <a:p>
                <a:r>
                  <a:rPr lang="en-US" altLang="zh-CN" dirty="0"/>
                  <a:t>6. Compute energy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dirty="0"/>
                  <a:t> 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en-US" altLang="zh-CN" dirty="0"/>
                  <a:t>  </a:t>
                </a:r>
              </a:p>
              <a:p>
                <a:r>
                  <a:rPr lang="en-US" altLang="zh-CN" dirty="0"/>
                  <a:t>7. Compute </a:t>
                </a:r>
                <a14:m>
                  <m:oMath xmlns:m="http://schemas.openxmlformats.org/officeDocument/2006/math">
                    <m:r>
                      <m:rPr>
                        <m:sty m:val="p"/>
                      </m:rPr>
                      <a:rPr lang="en-US" altLang="zh-CN" b="0" i="0" smtClean="0">
                        <a:latin typeface="Cambria Math" panose="02040503050406030204" pitchFamily="18" charset="0"/>
                      </a:rPr>
                      <m:t>Δ</m:t>
                    </m:r>
                  </m:oMath>
                </a14:m>
                <a:r>
                  <a:rPr lang="zh-CN" altLang="en-US" dirty="0"/>
                  <a:t> </a:t>
                </a:r>
                <a:r>
                  <a:rPr lang="en-US" altLang="zh-CN" dirty="0"/>
                  <a:t>and </a:t>
                </a:r>
                <a14:m>
                  <m:oMath xmlns:m="http://schemas.openxmlformats.org/officeDocument/2006/math">
                    <m:r>
                      <m:rPr>
                        <m:sty m:val="p"/>
                      </m:rPr>
                      <a:rPr lang="en-US" altLang="zh-CN">
                        <a:latin typeface="Cambria Math" panose="02040503050406030204" pitchFamily="18" charset="0"/>
                      </a:rPr>
                      <m:t>ΔΔ</m:t>
                    </m:r>
                  </m:oMath>
                </a14:m>
                <a:r>
                  <a:rPr lang="zh-CN" altLang="en-US" dirty="0"/>
                  <a:t> </a:t>
                </a:r>
                <a:r>
                  <a:rPr lang="en-US" altLang="zh-CN" dirty="0"/>
                  <a:t>for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𝒚</m:t>
                        </m:r>
                      </m:e>
                      <m:sub>
                        <m:r>
                          <a:rPr lang="en-US" altLang="zh-CN" i="1">
                            <a:latin typeface="Cambria Math" panose="02040503050406030204" pitchFamily="18" charset="0"/>
                          </a:rPr>
                          <m:t>𝑡</m:t>
                        </m:r>
                      </m:sub>
                    </m:sSub>
                  </m:oMath>
                </a14:m>
                <a:r>
                  <a:rPr lang="zh-CN" altLang="en-US" dirty="0"/>
                  <a:t> </a:t>
                </a:r>
                <a:r>
                  <a:rPr lang="en-US" altLang="zh-CN" dirty="0"/>
                  <a:t>and energies </a:t>
                </a:r>
                <a14:m>
                  <m:oMath xmlns:m="http://schemas.openxmlformats.org/officeDocument/2006/math">
                    <m:r>
                      <m:rPr>
                        <m:sty m:val="p"/>
                      </m:rPr>
                      <a:rPr lang="en-US" altLang="zh-CN">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𝑡</m:t>
                        </m:r>
                      </m:sub>
                    </m:sSub>
                  </m:oMath>
                </a14:m>
                <a:r>
                  <a:rPr lang="en-US" altLang="zh-CN" i="1" dirty="0"/>
                  <a:t>, </a:t>
                </a:r>
                <a14:m>
                  <m:oMath xmlns:m="http://schemas.openxmlformats.org/officeDocument/2006/math">
                    <m:r>
                      <m:rPr>
                        <m:sty m:val="p"/>
                      </m:rPr>
                      <a:rPr lang="en-US" altLang="zh-CN">
                        <a:latin typeface="Cambria Math" panose="02040503050406030204" pitchFamily="18" charset="0"/>
                      </a:rPr>
                      <m:t>ΔΔ</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𝑡</m:t>
                        </m:r>
                      </m:sub>
                    </m:sSub>
                  </m:oMath>
                </a14:m>
                <a:endParaRPr lang="zh-CN" altLang="en-US" i="1" dirty="0"/>
              </a:p>
            </p:txBody>
          </p:sp>
        </mc:Choice>
        <mc:Fallback xmlns="">
          <p:sp>
            <p:nvSpPr>
              <p:cNvPr id="3" name="内容占位符 2">
                <a:extLst>
                  <a:ext uri="{FF2B5EF4-FFF2-40B4-BE49-F238E27FC236}">
                    <a16:creationId xmlns:a16="http://schemas.microsoft.com/office/drawing/2014/main" id="{8BA6EC0C-0ACA-4E2B-BBDD-BEDE8FFB9AE4}"/>
                  </a:ext>
                </a:extLst>
              </p:cNvPr>
              <p:cNvSpPr>
                <a:spLocks noGrp="1" noRot="1" noChangeAspect="1" noMove="1" noResize="1" noEditPoints="1" noAdjustHandles="1" noChangeArrowheads="1" noChangeShapeType="1" noTextEdit="1"/>
              </p:cNvSpPr>
              <p:nvPr>
                <p:ph idx="1"/>
              </p:nvPr>
            </p:nvSpPr>
            <p:spPr>
              <a:blipFill>
                <a:blip r:embed="rId3"/>
                <a:stretch>
                  <a:fillRect l="-912" t="-1568"/>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F17927D6-534E-46AD-A4A7-3DA68927D386}"/>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713DA2A-70B0-4116-B1B8-436C6F0386D6}"/>
              </a:ext>
            </a:extLst>
          </p:cNvPr>
          <p:cNvSpPr>
            <a:spLocks noGrp="1"/>
          </p:cNvSpPr>
          <p:nvPr>
            <p:ph type="sldNum" sz="quarter" idx="12"/>
          </p:nvPr>
        </p:nvSpPr>
        <p:spPr/>
        <p:txBody>
          <a:bodyPr/>
          <a:lstStyle/>
          <a:p>
            <a:pPr>
              <a:defRPr/>
            </a:pPr>
            <a:fld id="{B9CD4CCB-73CB-499F-9483-72A1F6A46DBE}" type="slidenum">
              <a:rPr lang="zh-TW" altLang="en-US" smtClean="0"/>
              <a:pPr>
                <a:defRPr/>
              </a:pPr>
              <a:t>62</a:t>
            </a:fld>
            <a:endParaRPr lang="en-US" altLang="zh-TW" dirty="0"/>
          </a:p>
        </p:txBody>
      </p:sp>
    </p:spTree>
    <p:extLst>
      <p:ext uri="{BB962C8B-B14F-4D97-AF65-F5344CB8AC3E}">
        <p14:creationId xmlns:p14="http://schemas.microsoft.com/office/powerpoint/2010/main" val="4101421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Acoustic features in state-of-the-art ASR systems</a:t>
            </a:r>
            <a:endParaRPr lang="zh-CN" altLang="en-US" dirty="0"/>
          </a:p>
        </p:txBody>
      </p:sp>
      <p:sp>
        <p:nvSpPr>
          <p:cNvPr id="3" name="内容占位符 2"/>
          <p:cNvSpPr>
            <a:spLocks noGrp="1"/>
          </p:cNvSpPr>
          <p:nvPr>
            <p:ph idx="1"/>
          </p:nvPr>
        </p:nvSpPr>
        <p:spPr/>
        <p:txBody>
          <a:bodyPr/>
          <a:lstStyle/>
          <a:p>
            <a:r>
              <a:rPr lang="en-US" altLang="zh-CN" dirty="0"/>
              <a:t>See Tables 1, 2, and 3 in</a:t>
            </a:r>
          </a:p>
          <a:p>
            <a:r>
              <a:rPr lang="en-US" altLang="zh-CN" dirty="0" err="1"/>
              <a:t>Jinyu</a:t>
            </a:r>
            <a:r>
              <a:rPr lang="en-US" altLang="zh-CN" dirty="0"/>
              <a:t> Li, Dong Yu, </a:t>
            </a:r>
            <a:r>
              <a:rPr lang="en-US" altLang="zh-CN" dirty="0" err="1"/>
              <a:t>Jui</a:t>
            </a:r>
            <a:r>
              <a:rPr lang="en-US" altLang="zh-CN" dirty="0"/>
              <a:t>-Ting Huang, and </a:t>
            </a:r>
            <a:r>
              <a:rPr lang="en-US" altLang="zh-CN" dirty="0" err="1"/>
              <a:t>Yifan</a:t>
            </a:r>
            <a:r>
              <a:rPr lang="en-US" altLang="zh-CN" dirty="0"/>
              <a:t> Gong, “Improving Wideband Speech Recognition Using Mixed-Bandwidth Training Data In CD-DNN-HMM”,</a:t>
            </a:r>
          </a:p>
          <a:p>
            <a:r>
              <a:rPr lang="en-US" altLang="zh-CN" dirty="0"/>
              <a:t>2012 IEEE Workshop in Spoken Language Technology (SLT2012).</a:t>
            </a:r>
          </a:p>
          <a:p>
            <a:r>
              <a:rPr lang="en-US" altLang="zh-CN" dirty="0"/>
              <a:t>https://doi.org/10.1109/SLT.2012.6424210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63</a:t>
            </a:fld>
            <a:endParaRPr lang="en-US" altLang="zh-TW"/>
          </a:p>
        </p:txBody>
      </p:sp>
    </p:spTree>
    <p:extLst>
      <p:ext uri="{BB962C8B-B14F-4D97-AF65-F5344CB8AC3E}">
        <p14:creationId xmlns:p14="http://schemas.microsoft.com/office/powerpoint/2010/main" val="3690397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64</a:t>
            </a:fld>
            <a:endParaRPr lang="en-US" altLang="zh-TW"/>
          </a:p>
        </p:txBody>
      </p:sp>
      <p:pic>
        <p:nvPicPr>
          <p:cNvPr id="7" name="图片 6"/>
          <p:cNvPicPr>
            <a:picLocks noChangeAspect="1"/>
          </p:cNvPicPr>
          <p:nvPr/>
        </p:nvPicPr>
        <p:blipFill>
          <a:blip r:embed="rId2"/>
          <a:stretch>
            <a:fillRect/>
          </a:stretch>
        </p:blipFill>
        <p:spPr>
          <a:xfrm>
            <a:off x="1359056" y="955399"/>
            <a:ext cx="9567763" cy="4996221"/>
          </a:xfrm>
          <a:prstGeom prst="rect">
            <a:avLst/>
          </a:prstGeom>
        </p:spPr>
      </p:pic>
    </p:spTree>
    <p:extLst>
      <p:ext uri="{BB962C8B-B14F-4D97-AF65-F5344CB8AC3E}">
        <p14:creationId xmlns:p14="http://schemas.microsoft.com/office/powerpoint/2010/main" val="2703602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65</a:t>
            </a:fld>
            <a:endParaRPr lang="en-US" altLang="zh-TW"/>
          </a:p>
        </p:txBody>
      </p:sp>
      <p:pic>
        <p:nvPicPr>
          <p:cNvPr id="8" name="图片 7"/>
          <p:cNvPicPr>
            <a:picLocks noChangeAspect="1"/>
          </p:cNvPicPr>
          <p:nvPr/>
        </p:nvPicPr>
        <p:blipFill>
          <a:blip r:embed="rId2"/>
          <a:stretch>
            <a:fillRect/>
          </a:stretch>
        </p:blipFill>
        <p:spPr>
          <a:xfrm>
            <a:off x="1214942" y="1787163"/>
            <a:ext cx="10262955" cy="3583889"/>
          </a:xfrm>
          <a:prstGeom prst="rect">
            <a:avLst/>
          </a:prstGeom>
        </p:spPr>
      </p:pic>
    </p:spTree>
    <p:extLst>
      <p:ext uri="{BB962C8B-B14F-4D97-AF65-F5344CB8AC3E}">
        <p14:creationId xmlns:p14="http://schemas.microsoft.com/office/powerpoint/2010/main" val="3144089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66</a:t>
            </a:fld>
            <a:endParaRPr lang="en-US" altLang="zh-TW"/>
          </a:p>
        </p:txBody>
      </p:sp>
      <p:pic>
        <p:nvPicPr>
          <p:cNvPr id="7" name="图片 6"/>
          <p:cNvPicPr>
            <a:picLocks noChangeAspect="1"/>
          </p:cNvPicPr>
          <p:nvPr/>
        </p:nvPicPr>
        <p:blipFill rotWithShape="1">
          <a:blip r:embed="rId2"/>
          <a:srcRect l="805" t="14658" r="6810" b="15755"/>
          <a:stretch/>
        </p:blipFill>
        <p:spPr>
          <a:xfrm>
            <a:off x="1382370" y="2303760"/>
            <a:ext cx="9496927" cy="2550695"/>
          </a:xfrm>
          <a:prstGeom prst="rect">
            <a:avLst/>
          </a:prstGeom>
        </p:spPr>
      </p:pic>
    </p:spTree>
    <p:extLst>
      <p:ext uri="{BB962C8B-B14F-4D97-AF65-F5344CB8AC3E}">
        <p14:creationId xmlns:p14="http://schemas.microsoft.com/office/powerpoint/2010/main" val="402348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Speech Signal Analysis for ASR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numCol="2">
                <a:noAutofit/>
              </a:bodyPr>
              <a:lstStyle/>
              <a:p>
                <a:r>
                  <a:rPr lang="en-US" altLang="zh-CN" dirty="0"/>
                  <a:t>Good characteristics of ASR features</a:t>
                </a:r>
              </a:p>
              <a:p>
                <a:r>
                  <a:rPr lang="en-US" altLang="zh-CN" dirty="0"/>
                  <a:t>FBANK features</a:t>
                </a:r>
              </a:p>
              <a:p>
                <a:pPr lvl="1"/>
                <a:r>
                  <a:rPr lang="en-US" altLang="zh-CN" dirty="0"/>
                  <a:t>Short-time DFT analysis</a:t>
                </a:r>
              </a:p>
              <a:p>
                <a:pPr lvl="1"/>
                <a:r>
                  <a:rPr lang="en-US" altLang="zh-CN" dirty="0"/>
                  <a:t>Mel-filter bank</a:t>
                </a:r>
              </a:p>
              <a:p>
                <a:pPr lvl="1"/>
                <a:r>
                  <a:rPr lang="en-US" altLang="zh-CN" dirty="0"/>
                  <a:t>Log magnitude squared</a:t>
                </a:r>
              </a:p>
              <a:p>
                <a:pPr lvl="1"/>
                <a:r>
                  <a:rPr lang="en-US" altLang="zh-CN" dirty="0"/>
                  <a:t>Widely used for DNN ASR (</a:t>
                </a:r>
                <a14:m>
                  <m:oMath xmlns:m="http://schemas.openxmlformats.org/officeDocument/2006/math">
                    <m:r>
                      <a:rPr lang="en-US" altLang="zh-CN" i="1" dirty="0" smtClean="0">
                        <a:latin typeface="Cambria Math" panose="02040503050406030204" pitchFamily="18" charset="0"/>
                      </a:rPr>
                      <m:t>𝑀</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40</m:t>
                    </m:r>
                  </m:oMath>
                </a14:m>
                <a:r>
                  <a:rPr lang="en-US" altLang="zh-CN" dirty="0"/>
                  <a:t>)</a:t>
                </a:r>
              </a:p>
              <a:p>
                <a:r>
                  <a:rPr lang="en-US" altLang="zh-CN" dirty="0"/>
                  <a:t>MFCCs-</a:t>
                </a:r>
                <a:r>
                  <a:rPr lang="en-US" altLang="zh-CN" dirty="0" err="1"/>
                  <a:t>mel</a:t>
                </a:r>
                <a:r>
                  <a:rPr lang="en-US" altLang="zh-CN" dirty="0"/>
                  <a:t> frequency </a:t>
                </a:r>
                <a:r>
                  <a:rPr lang="en-US" altLang="zh-CN" dirty="0" err="1"/>
                  <a:t>cepstral</a:t>
                </a:r>
                <a:r>
                  <a:rPr lang="en-US" altLang="zh-CN" dirty="0"/>
                  <a:t> coefficients</a:t>
                </a:r>
              </a:p>
              <a:p>
                <a:pPr lvl="1"/>
                <a:r>
                  <a:rPr lang="en-US" altLang="zh-CN" dirty="0"/>
                  <a:t>FBANK features</a:t>
                </a:r>
              </a:p>
              <a:p>
                <a:pPr lvl="1"/>
                <a:r>
                  <a:rPr lang="en-US" altLang="zh-CN" dirty="0"/>
                  <a:t>Inverse DFT (DCT)</a:t>
                </a:r>
              </a:p>
              <a:p>
                <a:pPr lvl="1"/>
                <a:r>
                  <a:rPr lang="en-US" altLang="zh-CN" dirty="0"/>
                  <a:t>Use first few (12) </a:t>
                </a:r>
                <a:r>
                  <a:rPr lang="en-US" altLang="zh-CN" dirty="0" err="1"/>
                  <a:t>coecients</a:t>
                </a:r>
                <a:endParaRPr lang="en-US" altLang="zh-CN" dirty="0"/>
              </a:p>
              <a:p>
                <a:pPr lvl="1"/>
                <a:r>
                  <a:rPr lang="en-US" altLang="zh-CN" dirty="0"/>
                  <a:t>Widely used for GMM-HMM ASR</a:t>
                </a:r>
              </a:p>
              <a:p>
                <a:r>
                  <a:rPr lang="en-US" altLang="zh-CN" dirty="0"/>
                  <a:t>Delta features (dynamic features)</a:t>
                </a:r>
              </a:p>
              <a:p>
                <a:r>
                  <a:rPr lang="en-US" altLang="zh-CN" dirty="0"/>
                  <a:t>39-dimension feature vector (for GMM-HMM ASR): MFCC-12 + energy; + Deltas; + Delta-Deltas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12" t="-1568" r="-1881"/>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67</a:t>
            </a:fld>
            <a:endParaRPr lang="en-US" altLang="zh-TW"/>
          </a:p>
        </p:txBody>
      </p:sp>
      <p:sp>
        <p:nvSpPr>
          <p:cNvPr id="4" name="页脚占位符 3"/>
          <p:cNvSpPr>
            <a:spLocks noGrp="1"/>
          </p:cNvSpPr>
          <p:nvPr>
            <p:ph type="ftr" sz="quarter" idx="11"/>
          </p:nvPr>
        </p:nvSpPr>
        <p:spPr/>
        <p:txBody>
          <a:bodyPr/>
          <a:lstStyle/>
          <a:p>
            <a:pPr>
              <a:defRPr/>
            </a:pPr>
            <a:r>
              <a:rPr lang="en-US" altLang="zh-TW"/>
              <a:t>Speech Recognition</a:t>
            </a:r>
          </a:p>
        </p:txBody>
      </p:sp>
    </p:spTree>
    <p:extLst>
      <p:ext uri="{BB962C8B-B14F-4D97-AF65-F5344CB8AC3E}">
        <p14:creationId xmlns:p14="http://schemas.microsoft.com/office/powerpoint/2010/main" val="2435831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lstStyle/>
          <a:p>
            <a:r>
              <a:rPr lang="en-US" altLang="zh-CN" dirty="0"/>
              <a:t>J&amp;M: Daniel </a:t>
            </a:r>
            <a:r>
              <a:rPr lang="en-US" altLang="zh-CN" dirty="0" err="1"/>
              <a:t>Jurafsky</a:t>
            </a:r>
            <a:r>
              <a:rPr lang="en-US" altLang="zh-CN" dirty="0"/>
              <a:t> and James H. Martin (2008). Speech and Language Processing, Pearson Education (2nd edition).</a:t>
            </a:r>
          </a:p>
          <a:p>
            <a:r>
              <a:rPr lang="en-US" altLang="zh-CN" dirty="0"/>
              <a:t>Taylor: Paul Taylor (2009). Text-to-Speech Synthesis, Cambridge University Press.</a:t>
            </a:r>
          </a:p>
          <a:p>
            <a:r>
              <a:rPr lang="en-US" altLang="zh-CN" dirty="0" err="1"/>
              <a:t>Hynek</a:t>
            </a:r>
            <a:r>
              <a:rPr lang="en-US" altLang="zh-CN" dirty="0"/>
              <a:t> </a:t>
            </a:r>
            <a:r>
              <a:rPr lang="en-US" altLang="zh-CN" dirty="0" err="1"/>
              <a:t>Hermansky</a:t>
            </a:r>
            <a:r>
              <a:rPr lang="en-US" altLang="zh-CN" dirty="0"/>
              <a:t>, “Perceptual linear predictive (PLP) analysis of speech,” The Journal of the Acoustical Society of America, Vol.87, No.4, pp.1737-1752, 1980.</a:t>
            </a:r>
            <a:endParaRPr lang="zh-CN" altLang="en-US" dirty="0"/>
          </a:p>
        </p:txBody>
      </p:sp>
      <p:sp>
        <p:nvSpPr>
          <p:cNvPr id="5" name="页脚占位符 4"/>
          <p:cNvSpPr>
            <a:spLocks noGrp="1"/>
          </p:cNvSpPr>
          <p:nvPr>
            <p:ph type="ftr" sz="quarter" idx="11"/>
          </p:nvPr>
        </p:nvSpPr>
        <p:spPr/>
        <p:txBody>
          <a:bodyPr/>
          <a:lstStyle/>
          <a:p>
            <a:pPr>
              <a:defRPr/>
            </a:pPr>
            <a:r>
              <a:rPr lang="en-US" altLang="zh-TW"/>
              <a:t>Speech Recognition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68</a:t>
            </a:fld>
            <a:endParaRPr lang="en-US" altLang="zh-TW"/>
          </a:p>
        </p:txBody>
      </p:sp>
    </p:spTree>
    <p:extLst>
      <p:ext uri="{BB962C8B-B14F-4D97-AF65-F5344CB8AC3E}">
        <p14:creationId xmlns:p14="http://schemas.microsoft.com/office/powerpoint/2010/main" val="24985426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 1</a:t>
            </a:r>
            <a:endParaRPr lang="zh-CN" altLang="en-US" dirty="0"/>
          </a:p>
        </p:txBody>
      </p:sp>
      <p:sp>
        <p:nvSpPr>
          <p:cNvPr id="3" name="内容占位符 2"/>
          <p:cNvSpPr>
            <a:spLocks noGrp="1"/>
          </p:cNvSpPr>
          <p:nvPr>
            <p:ph idx="1"/>
          </p:nvPr>
        </p:nvSpPr>
        <p:spPr/>
        <p:txBody>
          <a:bodyPr/>
          <a:lstStyle/>
          <a:p>
            <a:r>
              <a:rPr lang="en-US" altLang="zh-CN" dirty="0"/>
              <a:t>Extract acoustic features (MFCC) for a segment of speech. Comment your codes properly. </a:t>
            </a:r>
          </a:p>
          <a:p>
            <a:r>
              <a:rPr lang="en-US" altLang="zh-CN" dirty="0"/>
              <a:t>Processing steps include:</a:t>
            </a:r>
          </a:p>
          <a:p>
            <a:pPr lvl="1"/>
            <a:r>
              <a:rPr lang="en-US" altLang="zh-CN" dirty="0"/>
              <a:t>Pre-emphasis</a:t>
            </a:r>
          </a:p>
          <a:p>
            <a:pPr lvl="1"/>
            <a:r>
              <a:rPr lang="en-US" altLang="zh-CN" dirty="0"/>
              <a:t>Windowing</a:t>
            </a:r>
          </a:p>
          <a:p>
            <a:pPr lvl="1"/>
            <a:r>
              <a:rPr lang="en-US" altLang="zh-CN" dirty="0"/>
              <a:t>STFT</a:t>
            </a:r>
          </a:p>
          <a:p>
            <a:pPr lvl="1"/>
            <a:r>
              <a:rPr lang="en-US" altLang="zh-CN" dirty="0"/>
              <a:t>Mel-filter bank</a:t>
            </a:r>
          </a:p>
          <a:p>
            <a:pPr lvl="1"/>
            <a:r>
              <a:rPr lang="en-US" altLang="zh-CN" dirty="0"/>
              <a:t>Log()</a:t>
            </a:r>
          </a:p>
          <a:p>
            <a:pPr lvl="1"/>
            <a:r>
              <a:rPr lang="en-US" altLang="zh-CN" dirty="0"/>
              <a:t>DCT</a:t>
            </a:r>
          </a:p>
          <a:p>
            <a:pPr lvl="1"/>
            <a:r>
              <a:rPr lang="en-US" altLang="zh-CN" dirty="0"/>
              <a:t>Dynamic feature extraction</a:t>
            </a:r>
          </a:p>
          <a:p>
            <a:pPr lvl="1"/>
            <a:r>
              <a:rPr lang="en-US" altLang="zh-CN" dirty="0"/>
              <a:t>Feature transformation</a:t>
            </a:r>
          </a:p>
          <a:p>
            <a:pPr lvl="1"/>
            <a:endParaRPr lang="en-US" altLang="zh-CN" dirty="0"/>
          </a:p>
          <a:p>
            <a:pPr lvl="1"/>
            <a:endParaRPr lang="zh-CN" altLang="en-US" dirty="0"/>
          </a:p>
        </p:txBody>
      </p:sp>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69</a:t>
            </a:fld>
            <a:endParaRPr lang="en-US" altLang="zh-TW" dirty="0"/>
          </a:p>
        </p:txBody>
      </p:sp>
    </p:spTree>
    <p:extLst>
      <p:ext uri="{BB962C8B-B14F-4D97-AF65-F5344CB8AC3E}">
        <p14:creationId xmlns:p14="http://schemas.microsoft.com/office/powerpoint/2010/main" val="364342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4AC2-06BB-4BE7-AD24-8EBD65F47EE4}"/>
              </a:ext>
            </a:extLst>
          </p:cNvPr>
          <p:cNvSpPr>
            <a:spLocks noGrp="1"/>
          </p:cNvSpPr>
          <p:nvPr>
            <p:ph type="title"/>
          </p:nvPr>
        </p:nvSpPr>
        <p:spPr/>
        <p:txBody>
          <a:bodyPr/>
          <a:lstStyle/>
          <a:p>
            <a:r>
              <a:rPr lang="en-US" altLang="zh-CN" dirty="0"/>
              <a:t>A/D conversion - Sampling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7AB89F-E3E5-4D29-8317-B835375115E8}"/>
                  </a:ext>
                </a:extLst>
              </p:cNvPr>
              <p:cNvSpPr>
                <a:spLocks noGrp="1"/>
              </p:cNvSpPr>
              <p:nvPr>
                <p:ph idx="1"/>
              </p:nvPr>
            </p:nvSpPr>
            <p:spPr/>
            <p:txBody>
              <a:bodyPr/>
              <a:lstStyle/>
              <a:p>
                <a14:m>
                  <m:oMath xmlns:m="http://schemas.openxmlformats.org/officeDocument/2006/math">
                    <m:r>
                      <a:rPr lang="en-US" altLang="zh-CN" i="1">
                        <a:solidFill>
                          <a:srgbClr val="FF0000"/>
                        </a:solidFill>
                        <a:latin typeface="Cambria Math" panose="02040503050406030204" pitchFamily="18" charset="0"/>
                      </a:rPr>
                      <m:t>𝑆𝑃𝐿</m:t>
                    </m:r>
                    <m:r>
                      <a:rPr lang="en-US" altLang="zh-CN" i="1">
                        <a:solidFill>
                          <a:srgbClr val="FF0000"/>
                        </a:solidFill>
                        <a:latin typeface="Cambria Math" panose="02040503050406030204" pitchFamily="18" charset="0"/>
                      </a:rPr>
                      <m:t>=20</m:t>
                    </m:r>
                    <m:func>
                      <m:funcPr>
                        <m:ctrlPr>
                          <a:rPr lang="en-US" altLang="zh-CN" i="1">
                            <a:solidFill>
                              <a:srgbClr val="FF0000"/>
                            </a:solidFill>
                            <a:latin typeface="Cambria Math" panose="02040503050406030204" pitchFamily="18" charset="0"/>
                          </a:rPr>
                        </m:ctrlPr>
                      </m:funcPr>
                      <m:fName>
                        <m:r>
                          <m:rPr>
                            <m:sty m:val="p"/>
                          </m:rPr>
                          <a:rPr lang="en-US" altLang="zh-CN">
                            <a:solidFill>
                              <a:srgbClr val="FF0000"/>
                            </a:solidFill>
                            <a:latin typeface="Cambria Math" panose="02040503050406030204" pitchFamily="18" charset="0"/>
                          </a:rPr>
                          <m:t>log</m:t>
                        </m:r>
                      </m:fName>
                      <m:e>
                        <m:d>
                          <m:dPr>
                            <m:ctrlPr>
                              <a:rPr lang="en-US" altLang="zh-CN" i="1">
                                <a:solidFill>
                                  <a:srgbClr val="FF0000"/>
                                </a:solidFill>
                                <a:latin typeface="Cambria Math" panose="02040503050406030204" pitchFamily="18" charset="0"/>
                              </a:rPr>
                            </m:ctrlPr>
                          </m:dPr>
                          <m:e>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𝑝</m:t>
                                </m:r>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0</m:t>
                                    </m:r>
                                  </m:sub>
                                </m:sSub>
                              </m:den>
                            </m:f>
                          </m:e>
                        </m:d>
                        <m:r>
                          <a:rPr lang="en-US" altLang="zh-CN" i="1">
                            <a:solidFill>
                              <a:srgbClr val="FF0000"/>
                            </a:solidFill>
                            <a:latin typeface="Cambria Math" panose="02040503050406030204" pitchFamily="18" charset="0"/>
                          </a:rPr>
                          <m:t>𝑑𝐵</m:t>
                        </m:r>
                      </m:e>
                    </m:func>
                  </m:oMath>
                </a14:m>
                <a:endParaRPr lang="zh-CN" altLang="en-US" dirty="0">
                  <a:solidFill>
                    <a:srgbClr val="FF0000"/>
                  </a:solidFill>
                </a:endParaRPr>
              </a:p>
              <a:p>
                <a:endParaRPr lang="zh-CN" altLang="en-US" dirty="0"/>
              </a:p>
            </p:txBody>
          </p:sp>
        </mc:Choice>
        <mc:Fallback xmlns="">
          <p:sp>
            <p:nvSpPr>
              <p:cNvPr id="3" name="内容占位符 2">
                <a:extLst>
                  <a:ext uri="{FF2B5EF4-FFF2-40B4-BE49-F238E27FC236}">
                    <a16:creationId xmlns:a16="http://schemas.microsoft.com/office/drawing/2014/main" id="{6C7AB89F-E3E5-4D29-8317-B835375115E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页脚占位符 3">
            <a:extLst>
              <a:ext uri="{FF2B5EF4-FFF2-40B4-BE49-F238E27FC236}">
                <a16:creationId xmlns:a16="http://schemas.microsoft.com/office/drawing/2014/main" id="{23160BAA-CD2F-4E65-B01A-34C950175580}"/>
              </a:ext>
            </a:extLst>
          </p:cNvPr>
          <p:cNvSpPr>
            <a:spLocks noGrp="1"/>
          </p:cNvSpPr>
          <p:nvPr>
            <p:ph type="ftr" sz="quarter" idx="11"/>
          </p:nvPr>
        </p:nvSpPr>
        <p:spPr/>
        <p:txBody>
          <a:bodyPr/>
          <a:lstStyle/>
          <a:p>
            <a:pPr>
              <a:defRPr/>
            </a:pPr>
            <a:r>
              <a:rPr lang="en-US" altLang="zh-TW"/>
              <a:t>Speech Recognition</a:t>
            </a:r>
          </a:p>
        </p:txBody>
      </p:sp>
      <p:sp>
        <p:nvSpPr>
          <p:cNvPr id="5" name="灯片编号占位符 4">
            <a:extLst>
              <a:ext uri="{FF2B5EF4-FFF2-40B4-BE49-F238E27FC236}">
                <a16:creationId xmlns:a16="http://schemas.microsoft.com/office/drawing/2014/main" id="{BAD7B248-EAB0-43EA-8EEF-76DAC1648806}"/>
              </a:ext>
            </a:extLst>
          </p:cNvPr>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dirty="0"/>
          </a:p>
        </p:txBody>
      </p:sp>
      <p:pic>
        <p:nvPicPr>
          <p:cNvPr id="1026" name="Picture 2" descr="声压级">
            <a:extLst>
              <a:ext uri="{FF2B5EF4-FFF2-40B4-BE49-F238E27FC236}">
                <a16:creationId xmlns:a16="http://schemas.microsoft.com/office/drawing/2014/main" id="{9F389050-98BC-4DE1-9058-A7B57C59B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539" y="1199655"/>
            <a:ext cx="6187757" cy="500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150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dirty="0"/>
          </a:p>
        </p:txBody>
      </p:sp>
      <p:pic>
        <p:nvPicPr>
          <p:cNvPr id="1026" name="Picture 2" descr="http://195.134.76.37/applets/AppletNyquist/Fig_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027" y="856989"/>
            <a:ext cx="6148973" cy="532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39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Nyquist</a:t>
            </a:r>
            <a:r>
              <a:rPr lang="en-US" altLang="zh-CN" dirty="0"/>
              <a:t>-Shannon sampling theorem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83772" y="856988"/>
                <a:ext cx="5087639" cy="6001011"/>
              </a:xfrm>
            </p:spPr>
            <p:txBody>
              <a:bodyPr>
                <a:noAutofit/>
              </a:bodyPr>
              <a:lstStyle/>
              <a:p>
                <a:r>
                  <a:rPr lang="en-US" altLang="zh-CN" b="1" dirty="0"/>
                  <a:t>The minimum sampling frequency of a signal that it will not distort its underlying information, should be double the frequency of its highest frequency component.</a:t>
                </a:r>
              </a:p>
              <a:p>
                <a:endParaRPr lang="en-US" altLang="zh-CN" b="1" dirty="0"/>
              </a:p>
              <a:p>
                <a:r>
                  <a:rPr lang="en-GB" altLang="zh-CN" dirty="0"/>
                  <a:t>If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𝑠</m:t>
                        </m:r>
                      </m:sub>
                    </m:sSub>
                  </m:oMath>
                </a14:m>
                <a:r>
                  <a:rPr lang="en-GB" altLang="zh-CN" dirty="0"/>
                  <a:t> is the </a:t>
                </a:r>
                <a:r>
                  <a:rPr lang="en-GB" altLang="zh-CN" b="1" dirty="0"/>
                  <a:t>sampling frequency</a:t>
                </a:r>
                <a:r>
                  <a:rPr lang="en-GB" altLang="zh-CN" dirty="0"/>
                  <a:t>, then the </a:t>
                </a:r>
                <a:r>
                  <a:rPr lang="en-GB" altLang="zh-CN" b="1" dirty="0"/>
                  <a:t>critical frequency</a:t>
                </a:r>
                <a:r>
                  <a:rPr lang="en-GB" altLang="zh-CN" dirty="0"/>
                  <a:t> (or </a:t>
                </a:r>
                <a:r>
                  <a:rPr lang="en-GB" altLang="zh-CN" b="1" dirty="0" err="1"/>
                  <a:t>Nyquist</a:t>
                </a:r>
                <a:r>
                  <a:rPr lang="en-GB" altLang="zh-CN" b="1" dirty="0"/>
                  <a:t> limit</a:t>
                </a:r>
                <a:r>
                  <a:rPr lang="en-GB"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GB" altLang="zh-CN" i="1" dirty="0" smtClean="0">
                            <a:latin typeface="Cambria Math" panose="02040503050406030204" pitchFamily="18" charset="0"/>
                          </a:rPr>
                          <m:t>𝑓</m:t>
                        </m:r>
                      </m:e>
                      <m:sub>
                        <m:r>
                          <a:rPr lang="en-US" altLang="zh-CN" b="0" i="1" dirty="0" smtClean="0">
                            <a:latin typeface="Cambria Math" panose="02040503050406030204" pitchFamily="18" charset="0"/>
                          </a:rPr>
                          <m:t>𝑁</m:t>
                        </m:r>
                      </m:sub>
                    </m:sSub>
                  </m:oMath>
                </a14:m>
                <a:r>
                  <a:rPr lang="en-GB" altLang="zh-CN" dirty="0"/>
                  <a:t> is defined as equal to </a:t>
                </a:r>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GB" altLang="zh-CN" i="1" dirty="0">
                                <a:latin typeface="Cambria Math" panose="02040503050406030204" pitchFamily="18" charset="0"/>
                              </a:rPr>
                              <m:t>𝑓</m:t>
                            </m:r>
                          </m:e>
                          <m:sub>
                            <m:r>
                              <a:rPr lang="en-US" altLang="zh-CN" b="0" i="1" dirty="0" smtClean="0">
                                <a:latin typeface="Cambria Math" panose="02040503050406030204" pitchFamily="18" charset="0"/>
                              </a:rPr>
                              <m:t>2</m:t>
                            </m:r>
                          </m:sub>
                        </m:sSub>
                      </m:num>
                      <m:den>
                        <m:r>
                          <a:rPr lang="en-US" altLang="zh-CN" b="0" i="1" dirty="0" smtClean="0">
                            <a:latin typeface="Cambria Math" panose="02040503050406030204" pitchFamily="18" charset="0"/>
                          </a:rPr>
                          <m:t>2</m:t>
                        </m:r>
                      </m:den>
                    </m:f>
                  </m:oMath>
                </a14:m>
                <a:r>
                  <a:rPr lang="en-GB" altLang="zh-CN"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83772" y="856988"/>
                <a:ext cx="5087639" cy="6001011"/>
              </a:xfrm>
              <a:blipFill>
                <a:blip r:embed="rId3"/>
                <a:stretch>
                  <a:fillRect l="-1918" t="-1423" r="-239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r>
              <a:rPr lang="en-US" altLang="zh-TW"/>
              <a:t>Speech Recognition</a:t>
            </a:r>
          </a:p>
        </p:txBody>
      </p:sp>
      <p:sp>
        <p:nvSpPr>
          <p:cNvPr id="5" name="灯片编号占位符 4"/>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dirty="0"/>
          </a:p>
        </p:txBody>
      </p:sp>
      <p:pic>
        <p:nvPicPr>
          <p:cNvPr id="3074" name="Picture 2" descr="https://upload.wikimedia.org/wikipedia/commons/f/fb/Moire_pattern_of_bricks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9" y="856988"/>
            <a:ext cx="2989539" cy="36457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3/31/Moire_pattern_of_brick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7128" y="2679876"/>
            <a:ext cx="3104872" cy="377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487583"/>
      </p:ext>
    </p:extLst>
  </p:cSld>
  <p:clrMapOvr>
    <a:masterClrMapping/>
  </p:clrMapOvr>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32316</TotalTime>
  <Words>5737</Words>
  <Application>Microsoft Office PowerPoint</Application>
  <PresentationFormat>宽屏</PresentationFormat>
  <Paragraphs>894</Paragraphs>
  <Slides>69</Slides>
  <Notes>37</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新細明體</vt:lpstr>
      <vt:lpstr>等线</vt:lpstr>
      <vt:lpstr>宋体</vt:lpstr>
      <vt:lpstr>微软雅黑</vt:lpstr>
      <vt:lpstr>Arial</vt:lpstr>
      <vt:lpstr>Calibri</vt:lpstr>
      <vt:lpstr>Calibri Light</vt:lpstr>
      <vt:lpstr>Cambria Math</vt:lpstr>
      <vt:lpstr>Times New Roman</vt:lpstr>
      <vt:lpstr>Wingdings</vt:lpstr>
      <vt:lpstr>主题1</vt:lpstr>
      <vt:lpstr>Speech Signal Analysis</vt:lpstr>
      <vt:lpstr>Speech signal analysis for ASR</vt:lpstr>
      <vt:lpstr>Content</vt:lpstr>
      <vt:lpstr>A/D conversion</vt:lpstr>
      <vt:lpstr>A/D conversion</vt:lpstr>
      <vt:lpstr>A/D conversion - Sampling</vt:lpstr>
      <vt:lpstr>A/D conversion - Sampling</vt:lpstr>
      <vt:lpstr>Nyquist-Shannon sampling theorem</vt:lpstr>
      <vt:lpstr>Nyquist-Shannon sampling theorem</vt:lpstr>
      <vt:lpstr>Nyquist-Shannon sampling theorem</vt:lpstr>
      <vt:lpstr>A/D conversion – Sampling</vt:lpstr>
      <vt:lpstr>A/D conversion – Quantization</vt:lpstr>
      <vt:lpstr>A/D conversion – Code scheme</vt:lpstr>
      <vt:lpstr>A/D conversion – Code scheme</vt:lpstr>
      <vt:lpstr>Acoustic Features for ASR</vt:lpstr>
      <vt:lpstr>Acoustic Features for ASR</vt:lpstr>
      <vt:lpstr>MFCC-based front end for ASR </vt:lpstr>
      <vt:lpstr>Pre-emphasis and spectral tilt</vt:lpstr>
      <vt:lpstr>Speech production model</vt:lpstr>
      <vt:lpstr>Pre-emphasis and spectral tilt</vt:lpstr>
      <vt:lpstr>Windowing</vt:lpstr>
      <vt:lpstr>Windowing</vt:lpstr>
      <vt:lpstr>Windowing</vt:lpstr>
      <vt:lpstr>Windowing</vt:lpstr>
      <vt:lpstr>Windowing</vt:lpstr>
      <vt:lpstr>Windowing</vt:lpstr>
      <vt:lpstr>Discrete Fourier Transform (DFT)</vt:lpstr>
      <vt:lpstr>DFT Spectrum</vt:lpstr>
      <vt:lpstr>Windowing and spectral analysis</vt:lpstr>
      <vt:lpstr>Windowing and spectral analysis</vt:lpstr>
      <vt:lpstr>Wide-band and narrow-band spectrograms</vt:lpstr>
      <vt:lpstr>MFCC-based front end for ASR </vt:lpstr>
      <vt:lpstr>Human hearing</vt:lpstr>
      <vt:lpstr>Equal loudness contour</vt:lpstr>
      <vt:lpstr>Nonlinear frequency scaling</vt:lpstr>
      <vt:lpstr>Mel-Filter Bank</vt:lpstr>
      <vt:lpstr>Mel-Filter Bank</vt:lpstr>
      <vt:lpstr>Mel-Filter Bank</vt:lpstr>
      <vt:lpstr>Mel-Filter Bank</vt:lpstr>
      <vt:lpstr>Mel-Filter Bank</vt:lpstr>
      <vt:lpstr>Mel-Filter Bank</vt:lpstr>
      <vt:lpstr>An example of Mel-Filter Bank computation</vt:lpstr>
      <vt:lpstr>An example of Mel-Filter Bank computation</vt:lpstr>
      <vt:lpstr>An example of Mel-Filter Bank computation</vt:lpstr>
      <vt:lpstr>Mel-Filter Bank (Cont.)</vt:lpstr>
      <vt:lpstr>MFCC-based front end for ASR</vt:lpstr>
      <vt:lpstr>Log Mel Power Spectrum</vt:lpstr>
      <vt:lpstr>MFCC-based front end for ASR</vt:lpstr>
      <vt:lpstr>DFT Spectrum Features for ASR</vt:lpstr>
      <vt:lpstr>Cepstral Analysis</vt:lpstr>
      <vt:lpstr>Speech production model</vt:lpstr>
      <vt:lpstr>Cepstral Analysis</vt:lpstr>
      <vt:lpstr>The Cepstrum</vt:lpstr>
      <vt:lpstr>The Cepstrum</vt:lpstr>
      <vt:lpstr>The Cepstrum</vt:lpstr>
      <vt:lpstr>MFCCs</vt:lpstr>
      <vt:lpstr>MFCC-based front end for ASR</vt:lpstr>
      <vt:lpstr>Dynamic features</vt:lpstr>
      <vt:lpstr>MFCC-based front end for ASR</vt:lpstr>
      <vt:lpstr>Feature normalization</vt:lpstr>
      <vt:lpstr>An example of MFCC computation</vt:lpstr>
      <vt:lpstr>An example of MFCC computation</vt:lpstr>
      <vt:lpstr>Acoustic features in state-of-the-art ASR systems</vt:lpstr>
      <vt:lpstr>PowerPoint 演示文稿</vt:lpstr>
      <vt:lpstr>PowerPoint 演示文稿</vt:lpstr>
      <vt:lpstr>PowerPoint 演示文稿</vt:lpstr>
      <vt:lpstr>Summary: Speech Signal Analysis for ASR</vt:lpstr>
      <vt:lpstr>References</vt:lpstr>
      <vt:lpstr>Assignment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Voice Signals</dc:title>
  <dc:creator>Ying</dc:creator>
  <cp:lastModifiedBy>Ying SHEN</cp:lastModifiedBy>
  <cp:revision>761</cp:revision>
  <dcterms:created xsi:type="dcterms:W3CDTF">2020-07-30T07:48:25Z</dcterms:created>
  <dcterms:modified xsi:type="dcterms:W3CDTF">2022-10-17T23:32:31Z</dcterms:modified>
</cp:coreProperties>
</file>